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handoutMasterIdLst>
    <p:handoutMasterId r:id="rId22"/>
  </p:handoutMasterIdLst>
  <p:sldIdLst>
    <p:sldId id="289" r:id="rId2"/>
    <p:sldId id="257" r:id="rId3"/>
    <p:sldId id="258" r:id="rId4"/>
    <p:sldId id="265" r:id="rId5"/>
    <p:sldId id="269" r:id="rId6"/>
    <p:sldId id="270" r:id="rId7"/>
    <p:sldId id="294" r:id="rId8"/>
    <p:sldId id="299" r:id="rId9"/>
    <p:sldId id="296" r:id="rId10"/>
    <p:sldId id="300" r:id="rId11"/>
    <p:sldId id="272" r:id="rId12"/>
    <p:sldId id="274" r:id="rId13"/>
    <p:sldId id="301" r:id="rId14"/>
    <p:sldId id="303" r:id="rId15"/>
    <p:sldId id="275" r:id="rId16"/>
    <p:sldId id="276" r:id="rId17"/>
    <p:sldId id="277" r:id="rId18"/>
    <p:sldId id="297" r:id="rId19"/>
    <p:sldId id="293" r:id="rId20"/>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2945659" cy="496332"/>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sz="quarter" idx="1"/>
          </p:nvPr>
        </p:nvSpPr>
        <p:spPr>
          <a:xfrm>
            <a:off x="3850444" y="0"/>
            <a:ext cx="2945659" cy="496332"/>
          </a:xfrm>
          <a:prstGeom prst="rect">
            <a:avLst/>
          </a:prstGeom>
        </p:spPr>
        <p:txBody>
          <a:bodyPr vert="horz" lIns="92153" tIns="46077" rIns="92153" bIns="46077" rtlCol="0"/>
          <a:lstStyle>
            <a:lvl1pPr algn="r">
              <a:defRPr sz="1200"/>
            </a:lvl1pPr>
          </a:lstStyle>
          <a:p>
            <a:fld id="{8F0AD645-D653-41BB-AE68-AAADB954E0D7}" type="datetimeFigureOut">
              <a:rPr lang="pt-BR" smtClean="0"/>
              <a:pPr/>
              <a:t>26/05/2025</a:t>
            </a:fld>
            <a:endParaRPr lang="pt-BR"/>
          </a:p>
        </p:txBody>
      </p:sp>
      <p:sp>
        <p:nvSpPr>
          <p:cNvPr id="4" name="Espaço Reservado para Rodapé 3"/>
          <p:cNvSpPr>
            <a:spLocks noGrp="1"/>
          </p:cNvSpPr>
          <p:nvPr>
            <p:ph type="ftr" sz="quarter" idx="2"/>
          </p:nvPr>
        </p:nvSpPr>
        <p:spPr>
          <a:xfrm>
            <a:off x="1" y="9428584"/>
            <a:ext cx="2945659" cy="496332"/>
          </a:xfrm>
          <a:prstGeom prst="rect">
            <a:avLst/>
          </a:prstGeom>
        </p:spPr>
        <p:txBody>
          <a:bodyPr vert="horz" lIns="92153" tIns="46077" rIns="92153" bIns="46077"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4" y="9428584"/>
            <a:ext cx="2945659" cy="496332"/>
          </a:xfrm>
          <a:prstGeom prst="rect">
            <a:avLst/>
          </a:prstGeom>
        </p:spPr>
        <p:txBody>
          <a:bodyPr vert="horz" lIns="92153" tIns="46077" rIns="92153" bIns="46077" rtlCol="0" anchor="b"/>
          <a:lstStyle>
            <a:lvl1pPr algn="r">
              <a:defRPr sz="1200"/>
            </a:lvl1pPr>
          </a:lstStyle>
          <a:p>
            <a:fld id="{8D60B453-F980-4B47-BC8E-EB0C4C1252BA}" type="slidenum">
              <a:rPr lang="pt-BR" smtClean="0"/>
              <a:pPr/>
              <a:t>‹nº›</a:t>
            </a:fld>
            <a:endParaRPr lang="pt-BR"/>
          </a:p>
        </p:txBody>
      </p:sp>
    </p:spTree>
    <p:extLst>
      <p:ext uri="{BB962C8B-B14F-4D97-AF65-F5344CB8AC3E}">
        <p14:creationId xmlns:p14="http://schemas.microsoft.com/office/powerpoint/2010/main" val="1497320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4958" cy="496888"/>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idx="1"/>
          </p:nvPr>
        </p:nvSpPr>
        <p:spPr>
          <a:xfrm>
            <a:off x="3851098" y="0"/>
            <a:ext cx="2944958" cy="496888"/>
          </a:xfrm>
          <a:prstGeom prst="rect">
            <a:avLst/>
          </a:prstGeom>
        </p:spPr>
        <p:txBody>
          <a:bodyPr vert="horz" lIns="92153" tIns="46077" rIns="92153" bIns="46077" rtlCol="0"/>
          <a:lstStyle>
            <a:lvl1pPr algn="r">
              <a:defRPr sz="1200"/>
            </a:lvl1pPr>
          </a:lstStyle>
          <a:p>
            <a:fld id="{5C3FDF3A-7B2C-43CC-B4EB-D3AD3A6E779C}" type="datetimeFigureOut">
              <a:rPr lang="pt-BR" smtClean="0"/>
              <a:pPr/>
              <a:t>26/05/2025</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53" tIns="46077" rIns="92153" bIns="46077" rtlCol="0" anchor="ctr"/>
          <a:lstStyle/>
          <a:p>
            <a:endParaRPr lang="pt-BR"/>
          </a:p>
        </p:txBody>
      </p:sp>
      <p:sp>
        <p:nvSpPr>
          <p:cNvPr id="5" name="Espaço Reservado para Anotações 4"/>
          <p:cNvSpPr>
            <a:spLocks noGrp="1"/>
          </p:cNvSpPr>
          <p:nvPr>
            <p:ph type="body" sz="quarter" idx="3"/>
          </p:nvPr>
        </p:nvSpPr>
        <p:spPr>
          <a:xfrm>
            <a:off x="679606" y="4714876"/>
            <a:ext cx="5438464" cy="4467225"/>
          </a:xfrm>
          <a:prstGeom prst="rect">
            <a:avLst/>
          </a:prstGeom>
        </p:spPr>
        <p:txBody>
          <a:bodyPr vert="horz" lIns="92153" tIns="46077" rIns="92153" bIns="46077"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8163"/>
            <a:ext cx="2944958" cy="496887"/>
          </a:xfrm>
          <a:prstGeom prst="rect">
            <a:avLst/>
          </a:prstGeom>
        </p:spPr>
        <p:txBody>
          <a:bodyPr vert="horz" lIns="92153" tIns="46077" rIns="92153" bIns="46077"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1098" y="9428163"/>
            <a:ext cx="2944958" cy="496887"/>
          </a:xfrm>
          <a:prstGeom prst="rect">
            <a:avLst/>
          </a:prstGeom>
        </p:spPr>
        <p:txBody>
          <a:bodyPr vert="horz" lIns="92153" tIns="46077" rIns="92153" bIns="46077" rtlCol="0" anchor="b"/>
          <a:lstStyle>
            <a:lvl1pPr algn="r">
              <a:defRPr sz="1200"/>
            </a:lvl1pPr>
          </a:lstStyle>
          <a:p>
            <a:fld id="{C85D483D-8FCE-43BE-B96B-8717E4C62D72}" type="slidenum">
              <a:rPr lang="pt-BR" smtClean="0"/>
              <a:pPr/>
              <a:t>‹nº›</a:t>
            </a:fld>
            <a:endParaRPr lang="pt-BR"/>
          </a:p>
        </p:txBody>
      </p:sp>
    </p:spTree>
    <p:extLst>
      <p:ext uri="{BB962C8B-B14F-4D97-AF65-F5344CB8AC3E}">
        <p14:creationId xmlns:p14="http://schemas.microsoft.com/office/powerpoint/2010/main" val="129470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BR"/>
              <a:t>Clique para editar o estilo do título mestre</a:t>
            </a:r>
            <a:endParaRPr kumimoji="0" lang="en-US"/>
          </a:p>
        </p:txBody>
      </p:sp>
      <p:cxnSp>
        <p:nvCxnSpPr>
          <p:cNvPr id="8" name="Conector reto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ço Reservado para Data 14"/>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16" name="Espaço Reservado para Número de Slide 15"/>
          <p:cNvSpPr>
            <a:spLocks noGrp="1"/>
          </p:cNvSpPr>
          <p:nvPr>
            <p:ph type="sldNum" sz="quarter" idx="11"/>
          </p:nvPr>
        </p:nvSpPr>
        <p:spPr/>
        <p:txBody>
          <a:bodyPr/>
          <a:lstStyle/>
          <a:p>
            <a:fld id="{E7D885B7-BFFD-43C6-8B3A-432AAFE3B2A7}" type="slidenum">
              <a:rPr lang="pt-BR" smtClean="0"/>
              <a:pPr/>
              <a:t>‹nº›</a:t>
            </a:fld>
            <a:endParaRPr lang="pt-BR"/>
          </a:p>
        </p:txBody>
      </p:sp>
      <p:sp>
        <p:nvSpPr>
          <p:cNvPr id="17" name="Espaço Reservado para Rodapé 16"/>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9" name="Espaço Reservado para Conteúdo 8"/>
          <p:cNvSpPr>
            <a:spLocks noGrp="1"/>
          </p:cNvSpPr>
          <p:nvPr>
            <p:ph idx="1"/>
          </p:nvPr>
        </p:nvSpPr>
        <p:spPr>
          <a:xfrm>
            <a:off x="457200" y="1524000"/>
            <a:ext cx="8229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4" name="Espaço Reservado para Data 13"/>
          <p:cNvSpPr>
            <a:spLocks noGrp="1"/>
          </p:cNvSpPr>
          <p:nvPr>
            <p:ph type="dt" sz="half" idx="14"/>
          </p:nvPr>
        </p:nvSpPr>
        <p:spPr/>
        <p:txBody>
          <a:bodyPr/>
          <a:lstStyle/>
          <a:p>
            <a:fld id="{04E9F64D-77BE-489D-A245-8A26A80944BE}" type="datetimeFigureOut">
              <a:rPr lang="pt-BR" smtClean="0"/>
              <a:pPr/>
              <a:t>26/05/2025</a:t>
            </a:fld>
            <a:endParaRPr lang="pt-BR"/>
          </a:p>
        </p:txBody>
      </p:sp>
      <p:sp>
        <p:nvSpPr>
          <p:cNvPr id="15" name="Espaço Reservado para Número de Slide 14"/>
          <p:cNvSpPr>
            <a:spLocks noGrp="1"/>
          </p:cNvSpPr>
          <p:nvPr>
            <p:ph type="sldNum" sz="quarter" idx="15"/>
          </p:nvPr>
        </p:nvSpPr>
        <p:spPr/>
        <p:txBody>
          <a:bodyPr/>
          <a:lstStyle>
            <a:lvl1pPr algn="ctr">
              <a:defRPr/>
            </a:lvl1pPr>
          </a:lstStyle>
          <a:p>
            <a:fld id="{E7D885B7-BFFD-43C6-8B3A-432AAFE3B2A7}" type="slidenum">
              <a:rPr lang="pt-BR" smtClean="0"/>
              <a:pPr/>
              <a:t>‹nº›</a:t>
            </a:fld>
            <a:endParaRPr lang="pt-BR"/>
          </a:p>
        </p:txBody>
      </p:sp>
      <p:sp>
        <p:nvSpPr>
          <p:cNvPr id="16" name="Espaço Reservado para Rodapé 15"/>
          <p:cNvSpPr>
            <a:spLocks noGrp="1"/>
          </p:cNvSpPr>
          <p:nvPr>
            <p:ph type="ftr" sz="quarter" idx="16"/>
          </p:nvPr>
        </p:nvSpPr>
        <p:spPr/>
        <p:txBody>
          <a:bodyPr/>
          <a:lstStyle/>
          <a:p>
            <a:endParaRPr lang="pt-BR"/>
          </a:p>
        </p:txBody>
      </p:sp>
      <p:sp>
        <p:nvSpPr>
          <p:cNvPr id="17" name="Título 16"/>
          <p:cNvSpPr>
            <a:spLocks noGrp="1"/>
          </p:cNvSpPr>
          <p:nvPr>
            <p:ph type="title"/>
          </p:nvPr>
        </p:nvSpPr>
        <p:spPr/>
        <p:txBody>
          <a:bodyPr rtlCol="0" anchor="b" anchorCtr="0"/>
          <a:lstStyle/>
          <a:p>
            <a:r>
              <a:rPr kumimoji="0" lang="pt-BR"/>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cxnSp>
        <p:nvCxnSpPr>
          <p:cNvPr id="7" name="Conector reto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Espaço Reservado para Data 4"/>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11" name="Espaço Reservado para Conteúdo 10"/>
          <p:cNvSpPr>
            <a:spLocks noGrp="1"/>
          </p:cNvSpPr>
          <p:nvPr>
            <p:ph sz="half" idx="1"/>
          </p:nvPr>
        </p:nvSpPr>
        <p:spPr>
          <a:xfrm>
            <a:off x="457200" y="1524000"/>
            <a:ext cx="4059936"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half" idx="2"/>
          </p:nvPr>
        </p:nvSpPr>
        <p:spPr>
          <a:xfrm>
            <a:off x="4648200" y="1524000"/>
            <a:ext cx="4059936"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Espaço Reservado para Número de Slide 8"/>
          <p:cNvSpPr>
            <a:spLocks noGrp="1"/>
          </p:cNvSpPr>
          <p:nvPr>
            <p:ph type="sldNum" sz="quarter" idx="12"/>
          </p:nvPr>
        </p:nvSpPr>
        <p:spPr/>
        <p:txBody>
          <a:bodyPr/>
          <a:lstStyle/>
          <a:p>
            <a:fld id="{E7D885B7-BFFD-43C6-8B3A-432AAFE3B2A7}" type="slidenum">
              <a:rPr lang="pt-BR" smtClean="0"/>
              <a:pPr/>
              <a:t>‹nº›</a:t>
            </a:fld>
            <a:endParaRPr lang="pt-BR"/>
          </a:p>
        </p:txBody>
      </p:sp>
      <p:sp>
        <p:nvSpPr>
          <p:cNvPr id="8" name="Espaço Reservado para Rodapé 7"/>
          <p:cNvSpPr>
            <a:spLocks noGrp="1"/>
          </p:cNvSpPr>
          <p:nvPr>
            <p:ph type="ftr" sz="quarter" idx="11"/>
          </p:nvPr>
        </p:nvSpPr>
        <p:spPr/>
        <p:txBody>
          <a:bodyPr/>
          <a:lstStyle/>
          <a:p>
            <a:endParaRPr lang="pt-BR"/>
          </a:p>
        </p:txBody>
      </p:sp>
      <p:sp>
        <p:nvSpPr>
          <p:cNvPr id="7" name="Espaço Reservado para Data 6"/>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3" name="Espaço Reservado para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os estilos do texto mestre</a:t>
            </a:r>
          </a:p>
        </p:txBody>
      </p:sp>
      <p:sp>
        <p:nvSpPr>
          <p:cNvPr id="32" name="Espaço Reservado para Conteúdo 31"/>
          <p:cNvSpPr>
            <a:spLocks noGrp="1"/>
          </p:cNvSpPr>
          <p:nvPr>
            <p:ph sz="half" idx="2"/>
          </p:nvPr>
        </p:nvSpPr>
        <p:spPr>
          <a:xfrm>
            <a:off x="457200" y="2201896"/>
            <a:ext cx="4038600" cy="391363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34" name="Espaço Reservado para Conteúdo 33"/>
          <p:cNvSpPr>
            <a:spLocks noGrp="1"/>
          </p:cNvSpPr>
          <p:nvPr>
            <p:ph sz="quarter" idx="4"/>
          </p:nvPr>
        </p:nvSpPr>
        <p:spPr>
          <a:xfrm>
            <a:off x="4649788" y="2201896"/>
            <a:ext cx="4038600" cy="391363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BR"/>
              <a:t>Clique para editar o estilo do título mestre</a:t>
            </a:r>
            <a:endParaRPr kumimoji="0" lang="en-US"/>
          </a:p>
        </p:txBody>
      </p:sp>
      <p:sp>
        <p:nvSpPr>
          <p:cNvPr id="12" name="Espaço Reservado para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os estilos do texto mestre</a:t>
            </a:r>
          </a:p>
        </p:txBody>
      </p:sp>
      <p:cxnSp>
        <p:nvCxnSpPr>
          <p:cNvPr id="10" name="Conector reto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ctor reto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a:t>Clique para editar o estilo do título mestre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Espaço Reservado para Conteúdo 28"/>
          <p:cNvSpPr>
            <a:spLocks noGrp="1"/>
          </p:cNvSpPr>
          <p:nvPr>
            <p:ph sz="quarter" idx="1"/>
          </p:nvPr>
        </p:nvSpPr>
        <p:spPr>
          <a:xfrm>
            <a:off x="457200" y="457200"/>
            <a:ext cx="6248400" cy="5715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3" name="Espaço Reservado para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a:t>Clique para editar o estilo do título mestre</a:t>
            </a:r>
            <a:endParaRPr kumimoji="0" lang="en-US"/>
          </a:p>
        </p:txBody>
      </p:sp>
      <p:sp>
        <p:nvSpPr>
          <p:cNvPr id="8" name="Espaço Reservado para Data 7"/>
          <p:cNvSpPr>
            <a:spLocks noGrp="1"/>
          </p:cNvSpPr>
          <p:nvPr>
            <p:ph type="dt" sz="half" idx="14"/>
          </p:nvPr>
        </p:nvSpPr>
        <p:spPr/>
        <p:txBody>
          <a:bodyPr/>
          <a:lstStyle/>
          <a:p>
            <a:fld id="{04E9F64D-77BE-489D-A245-8A26A80944BE}" type="datetimeFigureOut">
              <a:rPr lang="pt-BR" smtClean="0"/>
              <a:pPr/>
              <a:t>26/05/2025</a:t>
            </a:fld>
            <a:endParaRPr lang="pt-BR"/>
          </a:p>
        </p:txBody>
      </p:sp>
      <p:sp>
        <p:nvSpPr>
          <p:cNvPr id="9" name="Espaço Reservado para Número de Slide 8"/>
          <p:cNvSpPr>
            <a:spLocks noGrp="1"/>
          </p:cNvSpPr>
          <p:nvPr>
            <p:ph type="sldNum" sz="quarter" idx="15"/>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6"/>
          </p:nvPr>
        </p:nvSpPr>
        <p:spPr/>
        <p:txBody>
          <a:bodyPr/>
          <a:lstStyle/>
          <a:p>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BR"/>
              <a:t>Clique no ícone para adicionar uma imagem</a:t>
            </a:r>
            <a:endParaRPr kumimoji="0" lang="en-US"/>
          </a:p>
        </p:txBody>
      </p:sp>
      <p:sp>
        <p:nvSpPr>
          <p:cNvPr id="4" name="Espaço Reservado para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8" name="Espaço Reservado para Data 7"/>
          <p:cNvSpPr>
            <a:spLocks noGrp="1"/>
          </p:cNvSpPr>
          <p:nvPr>
            <p:ph type="dt" sz="half" idx="10"/>
          </p:nvPr>
        </p:nvSpPr>
        <p:spPr/>
        <p:txBody>
          <a:bodyPr/>
          <a:lstStyle/>
          <a:p>
            <a:fld id="{04E9F64D-77BE-489D-A245-8A26A80944BE}" type="datetimeFigureOut">
              <a:rPr lang="pt-BR" smtClean="0"/>
              <a:pPr/>
              <a:t>26/05/2025</a:t>
            </a:fld>
            <a:endParaRPr lang="pt-BR"/>
          </a:p>
        </p:txBody>
      </p:sp>
      <p:sp>
        <p:nvSpPr>
          <p:cNvPr id="9" name="Espaço Reservado para Número de Slide 8"/>
          <p:cNvSpPr>
            <a:spLocks noGrp="1"/>
          </p:cNvSpPr>
          <p:nvPr>
            <p:ph type="sldNum" sz="quarter" idx="11"/>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ço Reservado para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24" name="Espaço Reservado par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4E9F64D-77BE-489D-A245-8A26A80944BE}" type="datetimeFigureOut">
              <a:rPr lang="pt-BR" smtClean="0"/>
              <a:pPr/>
              <a:t>26/05/2025</a:t>
            </a:fld>
            <a:endParaRPr lang="pt-BR"/>
          </a:p>
        </p:txBody>
      </p:sp>
      <p:sp>
        <p:nvSpPr>
          <p:cNvPr id="10" name="Espaço Reservado para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BR"/>
          </a:p>
        </p:txBody>
      </p:sp>
      <p:sp>
        <p:nvSpPr>
          <p:cNvPr id="22" name="Espaço Reservado para Número de Slid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7D885B7-BFFD-43C6-8B3A-432AAFE3B2A7}" type="slidenum">
              <a:rPr lang="pt-BR" smtClean="0"/>
              <a:pPr/>
              <a:t>‹nº›</a:t>
            </a:fld>
            <a:endParaRPr lang="pt-BR"/>
          </a:p>
        </p:txBody>
      </p:sp>
      <p:sp>
        <p:nvSpPr>
          <p:cNvPr id="5" name="Espaço Reservado para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BR"/>
              <a:t>Clique para editar o estilo do título mestre</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3522691"/>
          </a:xfrm>
        </p:spPr>
        <p:txBody>
          <a:bodyPr>
            <a:normAutofit fontScale="90000"/>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1º QUADRIMESTRE – 2025</a:t>
            </a:r>
            <a:br>
              <a:rPr lang="pt-BR" b="1" dirty="0">
                <a:latin typeface="Arial" pitchFamily="34" charset="0"/>
                <a:cs typeface="Arial" pitchFamily="34" charset="0"/>
              </a:rPr>
            </a:br>
            <a:br>
              <a:rPr lang="pt-BR" b="1" dirty="0">
                <a:latin typeface="Arial" pitchFamily="34" charset="0"/>
                <a:cs typeface="Arial" pitchFamily="34" charset="0"/>
              </a:rPr>
            </a:br>
            <a:r>
              <a:rPr lang="pt-BR" sz="3200" b="1" dirty="0"/>
              <a:t>PREFEITURA MUNICIPAL DE</a:t>
            </a:r>
            <a:br>
              <a:rPr lang="pt-BR" sz="3200" b="1" dirty="0"/>
            </a:br>
            <a:r>
              <a:rPr lang="pt-BR" sz="3200" b="1" dirty="0"/>
              <a:t> SANTO ANTONIO  DA ALEGRIA</a:t>
            </a:r>
            <a:r>
              <a:rPr lang="pt-BR" b="1" dirty="0"/>
              <a:t> </a:t>
            </a:r>
            <a:br>
              <a:rPr lang="pt-BR" b="1" dirty="0"/>
            </a:br>
            <a:br>
              <a:rPr lang="pt-BR" b="1" dirty="0"/>
            </a:br>
            <a:r>
              <a:rPr lang="pt-BR" sz="1600" b="1" i="1" dirty="0"/>
              <a:t>ESTADO DE SÃO PAULO</a:t>
            </a:r>
            <a:endParaRPr lang="pt-BR" sz="1600" b="1" dirty="0">
              <a:latin typeface="Arial" pitchFamily="34" charset="0"/>
              <a:cs typeface="Arial" pitchFamily="34" charset="0"/>
            </a:endParaRPr>
          </a:p>
        </p:txBody>
      </p:sp>
      <p:pic>
        <p:nvPicPr>
          <p:cNvPr id="5" name="Imagem 4" descr="logo.png"/>
          <p:cNvPicPr/>
          <p:nvPr/>
        </p:nvPicPr>
        <p:blipFill>
          <a:blip r:embed="rId2"/>
          <a:stretch>
            <a:fillRect/>
          </a:stretch>
        </p:blipFill>
        <p:spPr>
          <a:xfrm>
            <a:off x="3357554" y="4500570"/>
            <a:ext cx="2500330" cy="1785950"/>
          </a:xfrm>
          <a:prstGeom prst="rect">
            <a:avLst/>
          </a:prstGeom>
        </p:spPr>
      </p:pic>
    </p:spTree>
    <p:extLst>
      <p:ext uri="{BB962C8B-B14F-4D97-AF65-F5344CB8AC3E}">
        <p14:creationId xmlns:p14="http://schemas.microsoft.com/office/powerpoint/2010/main" val="2905646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E76260-7F4E-AE99-EB6C-6ADDC65E2D7C}"/>
              </a:ext>
            </a:extLst>
          </p:cNvPr>
          <p:cNvSpPr>
            <a:spLocks noGrp="1"/>
          </p:cNvSpPr>
          <p:nvPr>
            <p:ph type="title"/>
          </p:nvPr>
        </p:nvSpPr>
        <p:spPr>
          <a:xfrm>
            <a:off x="179512" y="188640"/>
            <a:ext cx="8640960" cy="864096"/>
          </a:xfrm>
        </p:spPr>
        <p:txBody>
          <a:bodyPr>
            <a:normAutofit fontScale="90000"/>
          </a:bodyPr>
          <a:lstStyle/>
          <a:p>
            <a:r>
              <a:rPr lang="pt-BR" b="1" dirty="0"/>
              <a:t>DISPONIBILIDADE CAIXA  30/04/2025</a:t>
            </a:r>
          </a:p>
        </p:txBody>
      </p:sp>
      <p:graphicFrame>
        <p:nvGraphicFramePr>
          <p:cNvPr id="3" name="Tabela 2">
            <a:extLst>
              <a:ext uri="{FF2B5EF4-FFF2-40B4-BE49-F238E27FC236}">
                <a16:creationId xmlns:a16="http://schemas.microsoft.com/office/drawing/2014/main" id="{215920BC-600C-83CE-6A9F-11F877157EB0}"/>
              </a:ext>
            </a:extLst>
          </p:cNvPr>
          <p:cNvGraphicFramePr>
            <a:graphicFrameLocks noGrp="1"/>
          </p:cNvGraphicFramePr>
          <p:nvPr>
            <p:extLst>
              <p:ext uri="{D42A27DB-BD31-4B8C-83A1-F6EECF244321}">
                <p14:modId xmlns:p14="http://schemas.microsoft.com/office/powerpoint/2010/main" val="153018143"/>
              </p:ext>
            </p:extLst>
          </p:nvPr>
        </p:nvGraphicFramePr>
        <p:xfrm>
          <a:off x="1619672" y="1268760"/>
          <a:ext cx="5904656" cy="5130800"/>
        </p:xfrm>
        <a:graphic>
          <a:graphicData uri="http://schemas.openxmlformats.org/drawingml/2006/table">
            <a:tbl>
              <a:tblPr firstRow="1" bandRow="1">
                <a:tableStyleId>{5C22544A-7EE6-4342-B048-85BDC9FD1C3A}</a:tableStyleId>
              </a:tblPr>
              <a:tblGrid>
                <a:gridCol w="3448319">
                  <a:extLst>
                    <a:ext uri="{9D8B030D-6E8A-4147-A177-3AD203B41FA5}">
                      <a16:colId xmlns:a16="http://schemas.microsoft.com/office/drawing/2014/main" val="1091573935"/>
                    </a:ext>
                  </a:extLst>
                </a:gridCol>
                <a:gridCol w="2456337">
                  <a:extLst>
                    <a:ext uri="{9D8B030D-6E8A-4147-A177-3AD203B41FA5}">
                      <a16:colId xmlns:a16="http://schemas.microsoft.com/office/drawing/2014/main" val="3917408765"/>
                    </a:ext>
                  </a:extLst>
                </a:gridCol>
              </a:tblGrid>
              <a:tr h="370840">
                <a:tc>
                  <a:txBody>
                    <a:bodyPr/>
                    <a:lstStyle/>
                    <a:p>
                      <a:pPr algn="ctr"/>
                      <a:r>
                        <a:rPr lang="pt-BR" dirty="0"/>
                        <a:t>DISPONIBILIDADE CAIXA</a:t>
                      </a:r>
                    </a:p>
                    <a:p>
                      <a:pPr algn="ctr"/>
                      <a:r>
                        <a:rPr lang="pt-BR" dirty="0"/>
                        <a:t>BRUTA</a:t>
                      </a:r>
                    </a:p>
                  </a:txBody>
                  <a:tcPr>
                    <a:solidFill>
                      <a:schemeClr val="tx2">
                        <a:lumMod val="2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dirty="0">
                          <a:solidFill>
                            <a:schemeClr val="bg1"/>
                          </a:solidFill>
                          <a:latin typeface="Arial" panose="020B0604020202020204" pitchFamily="34" charset="0"/>
                          <a:cs typeface="Arial" panose="020B0604020202020204" pitchFamily="34" charset="0"/>
                        </a:rPr>
                        <a:t>4.952.869,97</a:t>
                      </a:r>
                      <a:endParaRPr lang="pt-BR" sz="1800" b="0" dirty="0">
                        <a:solidFill>
                          <a:schemeClr val="bg1"/>
                        </a:solidFill>
                        <a:latin typeface="Arial" panose="020B0604020202020204" pitchFamily="34" charset="0"/>
                        <a:ea typeface="Calibri"/>
                        <a:cs typeface="Arial" panose="020B0604020202020204" pitchFamily="34" charset="0"/>
                      </a:endParaRPr>
                    </a:p>
                    <a:p>
                      <a:pPr algn="ctr"/>
                      <a:endParaRPr lang="pt-BR" dirty="0">
                        <a:latin typeface="Arial" panose="020B0604020202020204" pitchFamily="34" charset="0"/>
                        <a:cs typeface="Arial" panose="020B0604020202020204" pitchFamily="34" charset="0"/>
                      </a:endParaRPr>
                    </a:p>
                  </a:txBody>
                  <a:tcPr>
                    <a:solidFill>
                      <a:schemeClr val="tx2">
                        <a:lumMod val="25000"/>
                      </a:schemeClr>
                    </a:solidFill>
                  </a:tcPr>
                </a:tc>
                <a:extLst>
                  <a:ext uri="{0D108BD9-81ED-4DB2-BD59-A6C34878D82A}">
                    <a16:rowId xmlns:a16="http://schemas.microsoft.com/office/drawing/2014/main" val="191608771"/>
                  </a:ext>
                </a:extLst>
              </a:tr>
              <a:tr h="370840">
                <a:tc>
                  <a:txBody>
                    <a:bodyPr/>
                    <a:lstStyle/>
                    <a:p>
                      <a:pPr algn="ctr"/>
                      <a:r>
                        <a:rPr lang="pt-BR" dirty="0"/>
                        <a:t>RESTOS A PAGAR </a:t>
                      </a:r>
                    </a:p>
                    <a:p>
                      <a:pPr algn="ctr"/>
                      <a:r>
                        <a:rPr lang="pt-BR" dirty="0"/>
                        <a:t>(Orçamentário e </a:t>
                      </a:r>
                    </a:p>
                    <a:p>
                      <a:pPr algn="ctr"/>
                      <a:r>
                        <a:rPr lang="pt-BR" dirty="0"/>
                        <a:t>Extra - orçamentário)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dirty="0">
                          <a:solidFill>
                            <a:schemeClr val="bg1"/>
                          </a:solidFill>
                          <a:latin typeface="Arial" panose="020B0604020202020204" pitchFamily="34" charset="0"/>
                          <a:ea typeface="Calibri"/>
                          <a:cs typeface="Arial" panose="020B0604020202020204" pitchFamily="34" charset="0"/>
                        </a:rPr>
                        <a:t>1.338.545,35</a:t>
                      </a:r>
                    </a:p>
                    <a:p>
                      <a:pPr algn="ct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78353685"/>
                  </a:ext>
                </a:extLst>
              </a:tr>
              <a:tr h="370840">
                <a:tc>
                  <a:txBody>
                    <a:bodyPr/>
                    <a:lstStyle/>
                    <a:p>
                      <a:pPr algn="ctr"/>
                      <a:r>
                        <a:rPr lang="pt-BR" b="1" dirty="0"/>
                        <a:t>DISPONIBILIDADE DE CAIXA LÍQUIDA</a:t>
                      </a:r>
                    </a:p>
                  </a:txBody>
                  <a:tcPr>
                    <a:solidFill>
                      <a:schemeClr val="bg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1" dirty="0">
                          <a:solidFill>
                            <a:schemeClr val="bg1"/>
                          </a:solidFill>
                          <a:latin typeface="Arial" panose="020B0604020202020204" pitchFamily="34" charset="0"/>
                          <a:cs typeface="Arial" panose="020B0604020202020204" pitchFamily="34" charset="0"/>
                        </a:rPr>
                        <a:t>3.614.324,62 </a:t>
                      </a:r>
                      <a:endParaRPr lang="pt-BR" sz="1800" b="1" dirty="0">
                        <a:solidFill>
                          <a:schemeClr val="bg1"/>
                        </a:solidFill>
                        <a:latin typeface="Arial" panose="020B0604020202020204" pitchFamily="34" charset="0"/>
                        <a:ea typeface="Calibri"/>
                        <a:cs typeface="Arial" panose="020B0604020202020204" pitchFamily="34" charset="0"/>
                      </a:endParaRPr>
                    </a:p>
                    <a:p>
                      <a:pPr algn="ctr"/>
                      <a:endParaRPr lang="pt-BR" b="1" dirty="0">
                        <a:latin typeface="Arial" panose="020B0604020202020204" pitchFamily="34" charset="0"/>
                        <a:cs typeface="Arial" panose="020B0604020202020204" pitchFamily="34" charset="0"/>
                      </a:endParaRPr>
                    </a:p>
                  </a:txBody>
                  <a:tcPr>
                    <a:solidFill>
                      <a:schemeClr val="bg2">
                        <a:lumMod val="60000"/>
                        <a:lumOff val="40000"/>
                      </a:schemeClr>
                    </a:solidFill>
                  </a:tcPr>
                </a:tc>
                <a:extLst>
                  <a:ext uri="{0D108BD9-81ED-4DB2-BD59-A6C34878D82A}">
                    <a16:rowId xmlns:a16="http://schemas.microsoft.com/office/drawing/2014/main" val="3983658235"/>
                  </a:ext>
                </a:extLst>
              </a:tr>
              <a:tr h="370840">
                <a:tc>
                  <a:txBody>
                    <a:bodyPr/>
                    <a:lstStyle/>
                    <a:p>
                      <a:pPr algn="ctr"/>
                      <a:r>
                        <a:rPr lang="pt-BR" dirty="0"/>
                        <a:t>DIVIDAS a pagar 2025 (Parcelamentos)</a:t>
                      </a:r>
                    </a:p>
                  </a:txBody>
                  <a:tcPr/>
                </a:tc>
                <a:tc>
                  <a:txBody>
                    <a:bodyPr/>
                    <a:lstStyle/>
                    <a:p>
                      <a:pPr algn="ctr"/>
                      <a:r>
                        <a:rPr lang="pt-BR" dirty="0">
                          <a:latin typeface="Arial" panose="020B0604020202020204" pitchFamily="34" charset="0"/>
                          <a:cs typeface="Arial" panose="020B0604020202020204" pitchFamily="34" charset="0"/>
                        </a:rPr>
                        <a:t>568.000,00</a:t>
                      </a:r>
                    </a:p>
                  </a:txBody>
                  <a:tcPr/>
                </a:tc>
                <a:extLst>
                  <a:ext uri="{0D108BD9-81ED-4DB2-BD59-A6C34878D82A}">
                    <a16:rowId xmlns:a16="http://schemas.microsoft.com/office/drawing/2014/main" val="194306221"/>
                  </a:ext>
                </a:extLst>
              </a:tr>
              <a:tr h="370840">
                <a:tc>
                  <a:txBody>
                    <a:bodyPr/>
                    <a:lstStyle/>
                    <a:p>
                      <a:pPr algn="ctr"/>
                      <a:r>
                        <a:rPr lang="pt-BR" dirty="0"/>
                        <a:t>PRECATORIO a pagar 2025</a:t>
                      </a:r>
                    </a:p>
                  </a:txBody>
                  <a:tcPr/>
                </a:tc>
                <a:tc>
                  <a:txBody>
                    <a:bodyPr/>
                    <a:lstStyle/>
                    <a:p>
                      <a:pPr algn="ctr"/>
                      <a:r>
                        <a:rPr lang="pt-BR" dirty="0">
                          <a:latin typeface="Arial" panose="020B0604020202020204" pitchFamily="34" charset="0"/>
                          <a:cs typeface="Arial" panose="020B0604020202020204" pitchFamily="34" charset="0"/>
                        </a:rPr>
                        <a:t>525.772,42</a:t>
                      </a:r>
                    </a:p>
                  </a:txBody>
                  <a:tcPr/>
                </a:tc>
                <a:extLst>
                  <a:ext uri="{0D108BD9-81ED-4DB2-BD59-A6C34878D82A}">
                    <a16:rowId xmlns:a16="http://schemas.microsoft.com/office/drawing/2014/main" val="973627681"/>
                  </a:ext>
                </a:extLst>
              </a:tr>
              <a:tr h="370840">
                <a:tc>
                  <a:txBody>
                    <a:bodyPr/>
                    <a:lstStyle/>
                    <a:p>
                      <a:pPr algn="ctr"/>
                      <a:r>
                        <a:rPr lang="pt-BR" dirty="0"/>
                        <a:t>DESPESAS LIQUIDADAS ATÉ 30/04</a:t>
                      </a:r>
                    </a:p>
                  </a:txBody>
                  <a:tcPr/>
                </a:tc>
                <a:tc>
                  <a:txBody>
                    <a:bodyPr/>
                    <a:lstStyle/>
                    <a:p>
                      <a:pPr algn="ctr"/>
                      <a:r>
                        <a:rPr lang="pt-BR" dirty="0">
                          <a:latin typeface="Arial" panose="020B0604020202020204" pitchFamily="34" charset="0"/>
                          <a:cs typeface="Arial" panose="020B0604020202020204" pitchFamily="34" charset="0"/>
                        </a:rPr>
                        <a:t>2.253.033,05</a:t>
                      </a:r>
                    </a:p>
                  </a:txBody>
                  <a:tcPr/>
                </a:tc>
                <a:extLst>
                  <a:ext uri="{0D108BD9-81ED-4DB2-BD59-A6C34878D82A}">
                    <a16:rowId xmlns:a16="http://schemas.microsoft.com/office/drawing/2014/main" val="2346776956"/>
                  </a:ext>
                </a:extLst>
              </a:tr>
              <a:tr h="370840">
                <a:tc>
                  <a:txBody>
                    <a:bodyPr/>
                    <a:lstStyle/>
                    <a:p>
                      <a:pPr algn="ctr"/>
                      <a:r>
                        <a:rPr lang="pt-BR" b="1" dirty="0"/>
                        <a:t>DISPONIBILIDADE DE CAIXA</a:t>
                      </a:r>
                    </a:p>
                    <a:p>
                      <a:pPr algn="ctr"/>
                      <a:r>
                        <a:rPr lang="pt-BR" b="1" dirty="0"/>
                        <a:t>APÓS DEDUÇÃO DESPESAS</a:t>
                      </a:r>
                    </a:p>
                    <a:p>
                      <a:pPr algn="ctr"/>
                      <a:r>
                        <a:rPr lang="pt-BR" b="1" dirty="0"/>
                        <a:t>FIXADAS PARA 2025</a:t>
                      </a:r>
                    </a:p>
                  </a:txBody>
                  <a:tcPr>
                    <a:solidFill>
                      <a:schemeClr val="tx2">
                        <a:lumMod val="50000"/>
                      </a:schemeClr>
                    </a:solidFill>
                  </a:tcPr>
                </a:tc>
                <a:tc>
                  <a:txBody>
                    <a:bodyPr/>
                    <a:lstStyle/>
                    <a:p>
                      <a:pPr algn="ctr"/>
                      <a:r>
                        <a:rPr lang="pt-BR" b="1" dirty="0">
                          <a:latin typeface="Arial" panose="020B0604020202020204" pitchFamily="34" charset="0"/>
                          <a:cs typeface="Arial" panose="020B0604020202020204" pitchFamily="34" charset="0"/>
                        </a:rPr>
                        <a:t>267.519,15</a:t>
                      </a:r>
                    </a:p>
                  </a:txBody>
                  <a:tcPr>
                    <a:solidFill>
                      <a:schemeClr val="tx2">
                        <a:lumMod val="50000"/>
                      </a:schemeClr>
                    </a:solidFill>
                  </a:tcPr>
                </a:tc>
                <a:extLst>
                  <a:ext uri="{0D108BD9-81ED-4DB2-BD59-A6C34878D82A}">
                    <a16:rowId xmlns:a16="http://schemas.microsoft.com/office/drawing/2014/main" val="3524524012"/>
                  </a:ext>
                </a:extLst>
              </a:tr>
              <a:tr h="370840">
                <a:tc>
                  <a:txBody>
                    <a:bodyPr/>
                    <a:lstStyle/>
                    <a:p>
                      <a:pPr algn="ctr"/>
                      <a:endParaRPr lang="pt-BR"/>
                    </a:p>
                  </a:txBody>
                  <a:tcPr/>
                </a:tc>
                <a:tc>
                  <a:txBody>
                    <a:bodyPr/>
                    <a:lstStyle/>
                    <a:p>
                      <a:pPr algn="ctr"/>
                      <a:endParaRPr lang="pt-BR" dirty="0"/>
                    </a:p>
                  </a:txBody>
                  <a:tcPr/>
                </a:tc>
                <a:extLst>
                  <a:ext uri="{0D108BD9-81ED-4DB2-BD59-A6C34878D82A}">
                    <a16:rowId xmlns:a16="http://schemas.microsoft.com/office/drawing/2014/main" val="1718671928"/>
                  </a:ext>
                </a:extLst>
              </a:tr>
            </a:tbl>
          </a:graphicData>
        </a:graphic>
      </p:graphicFrame>
    </p:spTree>
    <p:extLst>
      <p:ext uri="{BB962C8B-B14F-4D97-AF65-F5344CB8AC3E}">
        <p14:creationId xmlns:p14="http://schemas.microsoft.com/office/powerpoint/2010/main" val="3626701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LIMITES</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1º QUADRIMESTRE - 2025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43050"/>
            <a:ext cx="8229600" cy="4483113"/>
          </a:xfrm>
        </p:spPr>
        <p:txBody>
          <a:bodyPr/>
          <a:lstStyle/>
          <a:p>
            <a:pPr>
              <a:buNone/>
            </a:pPr>
            <a:endParaRPr lang="pt-BR" dirty="0"/>
          </a:p>
        </p:txBody>
      </p:sp>
      <p:sp>
        <p:nvSpPr>
          <p:cNvPr id="2" name="Título 1"/>
          <p:cNvSpPr>
            <a:spLocks noGrp="1"/>
          </p:cNvSpPr>
          <p:nvPr>
            <p:ph type="title"/>
          </p:nvPr>
        </p:nvSpPr>
        <p:spPr/>
        <p:txBody>
          <a:bodyPr>
            <a:normAutofit fontScale="90000"/>
          </a:bodyPr>
          <a:lstStyle/>
          <a:p>
            <a:r>
              <a:rPr lang="pt-BR" b="1" dirty="0">
                <a:solidFill>
                  <a:schemeClr val="tx1"/>
                </a:solidFill>
              </a:rPr>
              <a:t>GASTOS COM PESSOAL  EXECUTIVO</a:t>
            </a:r>
          </a:p>
        </p:txBody>
      </p:sp>
      <p:graphicFrame>
        <p:nvGraphicFramePr>
          <p:cNvPr id="4" name="Tabela 3"/>
          <p:cNvGraphicFramePr>
            <a:graphicFrameLocks noGrp="1"/>
          </p:cNvGraphicFramePr>
          <p:nvPr>
            <p:extLst>
              <p:ext uri="{D42A27DB-BD31-4B8C-83A1-F6EECF244321}">
                <p14:modId xmlns:p14="http://schemas.microsoft.com/office/powerpoint/2010/main" val="74046638"/>
              </p:ext>
            </p:extLst>
          </p:nvPr>
        </p:nvGraphicFramePr>
        <p:xfrm>
          <a:off x="179512" y="1556794"/>
          <a:ext cx="8784976" cy="5040560"/>
        </p:xfrm>
        <a:graphic>
          <a:graphicData uri="http://schemas.openxmlformats.org/drawingml/2006/table">
            <a:tbl>
              <a:tblPr firstRow="1" bandRow="1">
                <a:tableStyleId>{5C22544A-7EE6-4342-B048-85BDC9FD1C3A}</a:tableStyleId>
              </a:tblPr>
              <a:tblGrid>
                <a:gridCol w="4600030">
                  <a:extLst>
                    <a:ext uri="{9D8B030D-6E8A-4147-A177-3AD203B41FA5}">
                      <a16:colId xmlns:a16="http://schemas.microsoft.com/office/drawing/2014/main" val="20000"/>
                    </a:ext>
                  </a:extLst>
                </a:gridCol>
                <a:gridCol w="2698048">
                  <a:extLst>
                    <a:ext uri="{9D8B030D-6E8A-4147-A177-3AD203B41FA5}">
                      <a16:colId xmlns:a16="http://schemas.microsoft.com/office/drawing/2014/main" val="20001"/>
                    </a:ext>
                  </a:extLst>
                </a:gridCol>
                <a:gridCol w="1486898">
                  <a:extLst>
                    <a:ext uri="{9D8B030D-6E8A-4147-A177-3AD203B41FA5}">
                      <a16:colId xmlns:a16="http://schemas.microsoft.com/office/drawing/2014/main" val="20002"/>
                    </a:ext>
                  </a:extLst>
                </a:gridCol>
              </a:tblGrid>
              <a:tr h="1008112">
                <a:tc>
                  <a:txBody>
                    <a:bodyPr/>
                    <a:lstStyle/>
                    <a:p>
                      <a:pPr algn="ctr"/>
                      <a:r>
                        <a:rPr lang="pt-BR" dirty="0"/>
                        <a:t>DESCRIÇÃO</a:t>
                      </a:r>
                    </a:p>
                  </a:txBody>
                  <a:tcPr anchor="ctr">
                    <a:solidFill>
                      <a:schemeClr val="bg2">
                        <a:lumMod val="60000"/>
                        <a:lumOff val="40000"/>
                      </a:schemeClr>
                    </a:solidFill>
                  </a:tcPr>
                </a:tc>
                <a:tc>
                  <a:txBody>
                    <a:bodyPr/>
                    <a:lstStyle/>
                    <a:p>
                      <a:pPr algn="ctr"/>
                      <a:r>
                        <a:rPr lang="pt-BR" dirty="0"/>
                        <a:t>MAIO/2024</a:t>
                      </a:r>
                      <a:r>
                        <a:rPr lang="pt-BR" baseline="0" dirty="0"/>
                        <a:t> A ABRIL/2025</a:t>
                      </a:r>
                      <a:endParaRPr lang="pt-BR" dirty="0"/>
                    </a:p>
                  </a:txBody>
                  <a:tcPr anchor="ctr">
                    <a:solidFill>
                      <a:schemeClr val="bg2">
                        <a:lumMod val="60000"/>
                        <a:lumOff val="40000"/>
                      </a:schemeClr>
                    </a:solidFill>
                  </a:tcPr>
                </a:tc>
                <a:tc>
                  <a:txBody>
                    <a:bodyPr/>
                    <a:lstStyle/>
                    <a:p>
                      <a:pPr algn="ctr"/>
                      <a:r>
                        <a:rPr lang="pt-BR" dirty="0"/>
                        <a:t>%</a:t>
                      </a:r>
                    </a:p>
                  </a:txBody>
                  <a:tcPr anchor="ctr">
                    <a:solidFill>
                      <a:schemeClr val="bg2">
                        <a:lumMod val="60000"/>
                        <a:lumOff val="40000"/>
                      </a:schemeClr>
                    </a:solidFill>
                  </a:tcPr>
                </a:tc>
                <a:extLst>
                  <a:ext uri="{0D108BD9-81ED-4DB2-BD59-A6C34878D82A}">
                    <a16:rowId xmlns:a16="http://schemas.microsoft.com/office/drawing/2014/main" val="10000"/>
                  </a:ext>
                </a:extLst>
              </a:tr>
              <a:tr h="1008112">
                <a:tc gridSpan="3">
                  <a:txBody>
                    <a:bodyPr/>
                    <a:lstStyle/>
                    <a:p>
                      <a:pPr algn="ctr"/>
                      <a:r>
                        <a:rPr lang="pt-BR" b="1" dirty="0"/>
                        <a:t>PODE</a:t>
                      </a:r>
                      <a:r>
                        <a:rPr lang="pt-BR" b="1" baseline="0" dirty="0"/>
                        <a:t>R EXECUTIVO</a:t>
                      </a:r>
                      <a:endParaRPr lang="pt-BR" b="1" dirty="0"/>
                    </a:p>
                  </a:txBody>
                  <a:tcPr anchor="ctr"/>
                </a:tc>
                <a:tc hMerge="1">
                  <a:txBody>
                    <a:bodyPr/>
                    <a:lstStyle/>
                    <a:p>
                      <a:pPr algn="ctr"/>
                      <a:endParaRPr lang="pt-BR" dirty="0"/>
                    </a:p>
                  </a:txBody>
                  <a:tcPr/>
                </a:tc>
                <a:tc hMerge="1">
                  <a:txBody>
                    <a:bodyPr/>
                    <a:lstStyle/>
                    <a:p>
                      <a:pPr algn="ctr"/>
                      <a:endParaRPr lang="pt-BR" dirty="0"/>
                    </a:p>
                  </a:txBody>
                  <a:tcPr/>
                </a:tc>
                <a:extLst>
                  <a:ext uri="{0D108BD9-81ED-4DB2-BD59-A6C34878D82A}">
                    <a16:rowId xmlns:a16="http://schemas.microsoft.com/office/drawing/2014/main" val="10001"/>
                  </a:ext>
                </a:extLst>
              </a:tr>
              <a:tr h="1008112">
                <a:tc>
                  <a:txBody>
                    <a:bodyPr/>
                    <a:lstStyle/>
                    <a:p>
                      <a:pPr algn="ctr"/>
                      <a:r>
                        <a:rPr lang="pt-BR" b="1" dirty="0"/>
                        <a:t>Despesa Total</a:t>
                      </a:r>
                      <a:r>
                        <a:rPr lang="pt-BR" b="1" baseline="0" dirty="0"/>
                        <a:t> com Pessoal</a:t>
                      </a:r>
                      <a:endParaRPr lang="pt-BR" b="1" dirty="0"/>
                    </a:p>
                  </a:txBody>
                  <a:tcPr anchor="ctr"/>
                </a:tc>
                <a:tc>
                  <a:txBody>
                    <a:bodyPr/>
                    <a:lstStyle/>
                    <a:p>
                      <a:pPr algn="ctr"/>
                      <a:r>
                        <a:rPr lang="pt-BR" b="1" dirty="0">
                          <a:solidFill>
                            <a:schemeClr val="bg1"/>
                          </a:solidFill>
                          <a:latin typeface="Arial" pitchFamily="34" charset="0"/>
                          <a:cs typeface="Arial" pitchFamily="34" charset="0"/>
                        </a:rPr>
                        <a:t>22.381.720,37</a:t>
                      </a:r>
                    </a:p>
                  </a:txBody>
                  <a:tcPr anchor="ctr"/>
                </a:tc>
                <a:tc>
                  <a:txBody>
                    <a:bodyPr/>
                    <a:lstStyle/>
                    <a:p>
                      <a:pPr algn="ctr"/>
                      <a:r>
                        <a:rPr lang="pt-BR" b="1" dirty="0">
                          <a:solidFill>
                            <a:schemeClr val="bg1"/>
                          </a:solidFill>
                          <a:latin typeface="Arial" pitchFamily="34" charset="0"/>
                          <a:cs typeface="Arial" pitchFamily="34" charset="0"/>
                        </a:rPr>
                        <a:t>46,22</a:t>
                      </a:r>
                    </a:p>
                  </a:txBody>
                  <a:tcPr anchor="ctr"/>
                </a:tc>
                <a:extLst>
                  <a:ext uri="{0D108BD9-81ED-4DB2-BD59-A6C34878D82A}">
                    <a16:rowId xmlns:a16="http://schemas.microsoft.com/office/drawing/2014/main" val="10002"/>
                  </a:ext>
                </a:extLst>
              </a:tr>
              <a:tr h="1008112">
                <a:tc>
                  <a:txBody>
                    <a:bodyPr/>
                    <a:lstStyle/>
                    <a:p>
                      <a:pPr algn="ctr"/>
                      <a:r>
                        <a:rPr lang="pt-BR" dirty="0"/>
                        <a:t>Limite Legal</a:t>
                      </a:r>
                    </a:p>
                  </a:txBody>
                  <a:tcPr anchor="ctr"/>
                </a:tc>
                <a:tc>
                  <a:txBody>
                    <a:bodyPr/>
                    <a:lstStyle/>
                    <a:p>
                      <a:pPr algn="ctr"/>
                      <a:r>
                        <a:rPr lang="pt-BR" dirty="0">
                          <a:latin typeface="Arial" pitchFamily="34" charset="0"/>
                          <a:cs typeface="Arial" pitchFamily="34" charset="0"/>
                        </a:rPr>
                        <a:t>26.147.894,72</a:t>
                      </a:r>
                    </a:p>
                  </a:txBody>
                  <a:tcPr anchor="ctr"/>
                </a:tc>
                <a:tc>
                  <a:txBody>
                    <a:bodyPr/>
                    <a:lstStyle/>
                    <a:p>
                      <a:pPr algn="ctr"/>
                      <a:r>
                        <a:rPr lang="pt-BR" dirty="0">
                          <a:latin typeface="Arial" pitchFamily="34" charset="0"/>
                          <a:cs typeface="Arial" pitchFamily="34" charset="0"/>
                        </a:rPr>
                        <a:t>54</a:t>
                      </a:r>
                    </a:p>
                  </a:txBody>
                  <a:tcPr anchor="ctr"/>
                </a:tc>
                <a:extLst>
                  <a:ext uri="{0D108BD9-81ED-4DB2-BD59-A6C34878D82A}">
                    <a16:rowId xmlns:a16="http://schemas.microsoft.com/office/drawing/2014/main" val="10003"/>
                  </a:ext>
                </a:extLst>
              </a:tr>
              <a:tr h="10081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b="1" dirty="0"/>
                        <a:t>Receita Corrente</a:t>
                      </a:r>
                      <a:r>
                        <a:rPr lang="pt-BR" b="1" baseline="0" dirty="0"/>
                        <a:t> Líquida</a:t>
                      </a:r>
                      <a:endParaRPr lang="pt-BR" b="1" dirty="0"/>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b="1" dirty="0">
                          <a:latin typeface="Arial" pitchFamily="34" charset="0"/>
                          <a:cs typeface="Arial" pitchFamily="34" charset="0"/>
                        </a:rPr>
                        <a:t>48.422.027,27</a:t>
                      </a:r>
                    </a:p>
                  </a:txBody>
                  <a:tcPr anchor="ctr"/>
                </a:tc>
                <a:tc hMerge="1">
                  <a:txBody>
                    <a:bodyPr/>
                    <a:lstStyle/>
                    <a:p>
                      <a:pPr algn="ctr"/>
                      <a:endParaRPr lang="pt-BR" b="1"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1EF71C-5523-A64A-F904-F9B83CD570E9}"/>
              </a:ext>
            </a:extLst>
          </p:cNvPr>
          <p:cNvSpPr>
            <a:spLocks noGrp="1"/>
          </p:cNvSpPr>
          <p:nvPr>
            <p:ph type="title"/>
          </p:nvPr>
        </p:nvSpPr>
        <p:spPr/>
        <p:txBody>
          <a:bodyPr>
            <a:normAutofit fontScale="90000"/>
          </a:bodyPr>
          <a:lstStyle/>
          <a:p>
            <a:pPr algn="ctr"/>
            <a:r>
              <a:rPr lang="pt-BR" b="1" dirty="0"/>
              <a:t>METODOLOGIA  DE  CÁLCULO DESPESA COM PESSOAL  ABRIL 2025</a:t>
            </a:r>
          </a:p>
        </p:txBody>
      </p:sp>
      <p:graphicFrame>
        <p:nvGraphicFramePr>
          <p:cNvPr id="3" name="Tabela 2">
            <a:extLst>
              <a:ext uri="{FF2B5EF4-FFF2-40B4-BE49-F238E27FC236}">
                <a16:creationId xmlns:a16="http://schemas.microsoft.com/office/drawing/2014/main" id="{EA56417A-E498-F4B2-1D90-5B57DD910F99}"/>
              </a:ext>
            </a:extLst>
          </p:cNvPr>
          <p:cNvGraphicFramePr>
            <a:graphicFrameLocks noGrp="1"/>
          </p:cNvGraphicFramePr>
          <p:nvPr>
            <p:extLst>
              <p:ext uri="{D42A27DB-BD31-4B8C-83A1-F6EECF244321}">
                <p14:modId xmlns:p14="http://schemas.microsoft.com/office/powerpoint/2010/main" val="1776049826"/>
              </p:ext>
            </p:extLst>
          </p:nvPr>
        </p:nvGraphicFramePr>
        <p:xfrm>
          <a:off x="107504" y="1916832"/>
          <a:ext cx="8946739" cy="3610994"/>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82282505"/>
                    </a:ext>
                  </a:extLst>
                </a:gridCol>
                <a:gridCol w="648072">
                  <a:extLst>
                    <a:ext uri="{9D8B030D-6E8A-4147-A177-3AD203B41FA5}">
                      <a16:colId xmlns:a16="http://schemas.microsoft.com/office/drawing/2014/main" val="1524737649"/>
                    </a:ext>
                  </a:extLst>
                </a:gridCol>
                <a:gridCol w="576064">
                  <a:extLst>
                    <a:ext uri="{9D8B030D-6E8A-4147-A177-3AD203B41FA5}">
                      <a16:colId xmlns:a16="http://schemas.microsoft.com/office/drawing/2014/main" val="2137599785"/>
                    </a:ext>
                  </a:extLst>
                </a:gridCol>
                <a:gridCol w="576064">
                  <a:extLst>
                    <a:ext uri="{9D8B030D-6E8A-4147-A177-3AD203B41FA5}">
                      <a16:colId xmlns:a16="http://schemas.microsoft.com/office/drawing/2014/main" val="1834021831"/>
                    </a:ext>
                  </a:extLst>
                </a:gridCol>
                <a:gridCol w="648072">
                  <a:extLst>
                    <a:ext uri="{9D8B030D-6E8A-4147-A177-3AD203B41FA5}">
                      <a16:colId xmlns:a16="http://schemas.microsoft.com/office/drawing/2014/main" val="3164607943"/>
                    </a:ext>
                  </a:extLst>
                </a:gridCol>
                <a:gridCol w="576064">
                  <a:extLst>
                    <a:ext uri="{9D8B030D-6E8A-4147-A177-3AD203B41FA5}">
                      <a16:colId xmlns:a16="http://schemas.microsoft.com/office/drawing/2014/main" val="3512743209"/>
                    </a:ext>
                  </a:extLst>
                </a:gridCol>
                <a:gridCol w="576064">
                  <a:extLst>
                    <a:ext uri="{9D8B030D-6E8A-4147-A177-3AD203B41FA5}">
                      <a16:colId xmlns:a16="http://schemas.microsoft.com/office/drawing/2014/main" val="378842552"/>
                    </a:ext>
                  </a:extLst>
                </a:gridCol>
                <a:gridCol w="648072">
                  <a:extLst>
                    <a:ext uri="{9D8B030D-6E8A-4147-A177-3AD203B41FA5}">
                      <a16:colId xmlns:a16="http://schemas.microsoft.com/office/drawing/2014/main" val="3271567011"/>
                    </a:ext>
                  </a:extLst>
                </a:gridCol>
                <a:gridCol w="648072">
                  <a:extLst>
                    <a:ext uri="{9D8B030D-6E8A-4147-A177-3AD203B41FA5}">
                      <a16:colId xmlns:a16="http://schemas.microsoft.com/office/drawing/2014/main" val="282490287"/>
                    </a:ext>
                  </a:extLst>
                </a:gridCol>
                <a:gridCol w="576064">
                  <a:extLst>
                    <a:ext uri="{9D8B030D-6E8A-4147-A177-3AD203B41FA5}">
                      <a16:colId xmlns:a16="http://schemas.microsoft.com/office/drawing/2014/main" val="4276380006"/>
                    </a:ext>
                  </a:extLst>
                </a:gridCol>
                <a:gridCol w="576064">
                  <a:extLst>
                    <a:ext uri="{9D8B030D-6E8A-4147-A177-3AD203B41FA5}">
                      <a16:colId xmlns:a16="http://schemas.microsoft.com/office/drawing/2014/main" val="3905446194"/>
                    </a:ext>
                  </a:extLst>
                </a:gridCol>
                <a:gridCol w="576064">
                  <a:extLst>
                    <a:ext uri="{9D8B030D-6E8A-4147-A177-3AD203B41FA5}">
                      <a16:colId xmlns:a16="http://schemas.microsoft.com/office/drawing/2014/main" val="4281313168"/>
                    </a:ext>
                  </a:extLst>
                </a:gridCol>
                <a:gridCol w="918039">
                  <a:extLst>
                    <a:ext uri="{9D8B030D-6E8A-4147-A177-3AD203B41FA5}">
                      <a16:colId xmlns:a16="http://schemas.microsoft.com/office/drawing/2014/main" val="3567221222"/>
                    </a:ext>
                  </a:extLst>
                </a:gridCol>
                <a:gridCol w="827900">
                  <a:extLst>
                    <a:ext uri="{9D8B030D-6E8A-4147-A177-3AD203B41FA5}">
                      <a16:colId xmlns:a16="http://schemas.microsoft.com/office/drawing/2014/main" val="2789235546"/>
                    </a:ext>
                  </a:extLst>
                </a:gridCol>
              </a:tblGrid>
              <a:tr h="1167162">
                <a:tc>
                  <a:txBody>
                    <a:bodyPr/>
                    <a:lstStyle/>
                    <a:p>
                      <a:pPr algn="ctr"/>
                      <a:r>
                        <a:rPr lang="pt-BR" sz="1100" dirty="0"/>
                        <a:t>Maio 2024</a:t>
                      </a:r>
                    </a:p>
                  </a:txBody>
                  <a:tcPr>
                    <a:solidFill>
                      <a:schemeClr val="accent1">
                        <a:lumMod val="75000"/>
                      </a:schemeClr>
                    </a:solidFill>
                  </a:tcPr>
                </a:tc>
                <a:tc>
                  <a:txBody>
                    <a:bodyPr/>
                    <a:lstStyle/>
                    <a:p>
                      <a:pPr algn="ctr"/>
                      <a:r>
                        <a:rPr lang="pt-BR" sz="1100" dirty="0"/>
                        <a:t>Junho</a:t>
                      </a:r>
                    </a:p>
                    <a:p>
                      <a:pPr algn="ctr"/>
                      <a:r>
                        <a:rPr lang="pt-BR" sz="1100" dirty="0"/>
                        <a:t>2024</a:t>
                      </a:r>
                    </a:p>
                  </a:txBody>
                  <a:tcPr>
                    <a:solidFill>
                      <a:schemeClr val="accent1">
                        <a:lumMod val="75000"/>
                      </a:schemeClr>
                    </a:solidFill>
                  </a:tcPr>
                </a:tc>
                <a:tc>
                  <a:txBody>
                    <a:bodyPr/>
                    <a:lstStyle/>
                    <a:p>
                      <a:pPr algn="ctr"/>
                      <a:r>
                        <a:rPr lang="pt-BR" sz="1100" dirty="0"/>
                        <a:t>Julho</a:t>
                      </a:r>
                    </a:p>
                    <a:p>
                      <a:pPr algn="ctr"/>
                      <a:r>
                        <a:rPr lang="pt-BR" sz="1100" dirty="0"/>
                        <a:t>2024</a:t>
                      </a:r>
                    </a:p>
                  </a:txBody>
                  <a:tcPr>
                    <a:solidFill>
                      <a:schemeClr val="accent1">
                        <a:lumMod val="75000"/>
                      </a:schemeClr>
                    </a:solidFill>
                  </a:tcPr>
                </a:tc>
                <a:tc>
                  <a:txBody>
                    <a:bodyPr/>
                    <a:lstStyle/>
                    <a:p>
                      <a:pPr algn="ctr"/>
                      <a:r>
                        <a:rPr lang="pt-BR" sz="1100" dirty="0"/>
                        <a:t>Agosto</a:t>
                      </a:r>
                    </a:p>
                    <a:p>
                      <a:pPr algn="ctr"/>
                      <a:r>
                        <a:rPr lang="pt-BR" sz="1100" dirty="0"/>
                        <a:t>2024</a:t>
                      </a:r>
                    </a:p>
                  </a:txBody>
                  <a:tcPr>
                    <a:solidFill>
                      <a:schemeClr val="accent1">
                        <a:lumMod val="75000"/>
                      </a:schemeClr>
                    </a:solidFill>
                  </a:tcPr>
                </a:tc>
                <a:tc>
                  <a:txBody>
                    <a:bodyPr/>
                    <a:lstStyle/>
                    <a:p>
                      <a:pPr algn="ctr"/>
                      <a:r>
                        <a:rPr lang="pt-BR" sz="1100" dirty="0"/>
                        <a:t>Setembro</a:t>
                      </a:r>
                    </a:p>
                    <a:p>
                      <a:pPr algn="ctr"/>
                      <a:r>
                        <a:rPr lang="pt-BR" sz="1100" dirty="0"/>
                        <a:t>2024</a:t>
                      </a:r>
                    </a:p>
                  </a:txBody>
                  <a:tcPr>
                    <a:solidFill>
                      <a:schemeClr val="accent1">
                        <a:lumMod val="75000"/>
                      </a:schemeClr>
                    </a:solidFill>
                  </a:tcPr>
                </a:tc>
                <a:tc>
                  <a:txBody>
                    <a:bodyPr/>
                    <a:lstStyle/>
                    <a:p>
                      <a:pPr algn="ctr"/>
                      <a:r>
                        <a:rPr lang="pt-BR" sz="1100" dirty="0"/>
                        <a:t>Outubro 2024</a:t>
                      </a:r>
                    </a:p>
                  </a:txBody>
                  <a:tcPr>
                    <a:solidFill>
                      <a:schemeClr val="accent1">
                        <a:lumMod val="75000"/>
                      </a:schemeClr>
                    </a:solidFill>
                  </a:tcPr>
                </a:tc>
                <a:tc>
                  <a:txBody>
                    <a:bodyPr/>
                    <a:lstStyle/>
                    <a:p>
                      <a:pPr algn="ctr"/>
                      <a:r>
                        <a:rPr lang="pt-BR" sz="1100" dirty="0"/>
                        <a:t>Novembro 2024</a:t>
                      </a:r>
                    </a:p>
                  </a:txBody>
                  <a:tcPr>
                    <a:solidFill>
                      <a:schemeClr val="accent1">
                        <a:lumMod val="75000"/>
                      </a:schemeClr>
                    </a:solidFill>
                  </a:tcPr>
                </a:tc>
                <a:tc>
                  <a:txBody>
                    <a:bodyPr/>
                    <a:lstStyle/>
                    <a:p>
                      <a:pPr algn="ctr"/>
                      <a:r>
                        <a:rPr lang="pt-BR" sz="1100" dirty="0"/>
                        <a:t>Dezembro</a:t>
                      </a:r>
                    </a:p>
                    <a:p>
                      <a:pPr algn="ctr"/>
                      <a:r>
                        <a:rPr lang="pt-BR" sz="1100" dirty="0"/>
                        <a:t>2024</a:t>
                      </a:r>
                    </a:p>
                  </a:txBody>
                  <a:tcPr>
                    <a:solidFill>
                      <a:schemeClr val="accent1">
                        <a:lumMod val="75000"/>
                      </a:schemeClr>
                    </a:solidFill>
                  </a:tcPr>
                </a:tc>
                <a:tc>
                  <a:txBody>
                    <a:bodyPr/>
                    <a:lstStyle/>
                    <a:p>
                      <a:pPr algn="ctr"/>
                      <a:r>
                        <a:rPr lang="pt-BR" sz="1100" dirty="0"/>
                        <a:t>Janeiro</a:t>
                      </a:r>
                    </a:p>
                    <a:p>
                      <a:pPr algn="ctr"/>
                      <a:r>
                        <a:rPr lang="pt-BR" sz="1100" dirty="0"/>
                        <a:t>2025</a:t>
                      </a:r>
                    </a:p>
                  </a:txBody>
                  <a:tcPr>
                    <a:solidFill>
                      <a:schemeClr val="accent1">
                        <a:lumMod val="75000"/>
                      </a:schemeClr>
                    </a:solidFill>
                  </a:tcPr>
                </a:tc>
                <a:tc>
                  <a:txBody>
                    <a:bodyPr/>
                    <a:lstStyle/>
                    <a:p>
                      <a:pPr algn="ctr"/>
                      <a:r>
                        <a:rPr lang="pt-BR" sz="1100" dirty="0"/>
                        <a:t>Fevereiro</a:t>
                      </a:r>
                    </a:p>
                    <a:p>
                      <a:pPr algn="ctr"/>
                      <a:r>
                        <a:rPr lang="pt-BR" sz="1100" dirty="0"/>
                        <a:t>2025</a:t>
                      </a:r>
                    </a:p>
                  </a:txBody>
                  <a:tcPr>
                    <a:solidFill>
                      <a:schemeClr val="accent1">
                        <a:lumMod val="75000"/>
                      </a:schemeClr>
                    </a:solidFill>
                  </a:tcPr>
                </a:tc>
                <a:tc>
                  <a:txBody>
                    <a:bodyPr/>
                    <a:lstStyle/>
                    <a:p>
                      <a:pPr algn="ctr"/>
                      <a:r>
                        <a:rPr lang="pt-BR" sz="1100" dirty="0"/>
                        <a:t>Março</a:t>
                      </a:r>
                    </a:p>
                    <a:p>
                      <a:pPr algn="ctr"/>
                      <a:r>
                        <a:rPr lang="pt-BR" sz="1100" dirty="0"/>
                        <a:t>2025</a:t>
                      </a:r>
                    </a:p>
                  </a:txBody>
                  <a:tcPr>
                    <a:solidFill>
                      <a:schemeClr val="accent1">
                        <a:lumMod val="75000"/>
                      </a:schemeClr>
                    </a:solidFill>
                  </a:tcPr>
                </a:tc>
                <a:tc>
                  <a:txBody>
                    <a:bodyPr/>
                    <a:lstStyle/>
                    <a:p>
                      <a:pPr algn="ctr"/>
                      <a:r>
                        <a:rPr lang="pt-BR" sz="1100" dirty="0"/>
                        <a:t>Abril</a:t>
                      </a:r>
                    </a:p>
                    <a:p>
                      <a:pPr algn="ctr"/>
                      <a:r>
                        <a:rPr lang="pt-BR" sz="1100" dirty="0"/>
                        <a:t>2025</a:t>
                      </a:r>
                    </a:p>
                  </a:txBody>
                  <a:tcPr>
                    <a:solidFill>
                      <a:schemeClr val="accent1">
                        <a:lumMod val="75000"/>
                      </a:schemeClr>
                    </a:solidFill>
                  </a:tcPr>
                </a:tc>
                <a:tc>
                  <a:txBody>
                    <a:bodyPr/>
                    <a:lstStyle/>
                    <a:p>
                      <a:pPr algn="ctr"/>
                      <a:r>
                        <a:rPr lang="pt-BR" sz="1100" dirty="0"/>
                        <a:t>Total últimos 12 meses</a:t>
                      </a:r>
                    </a:p>
                  </a:txBody>
                  <a:tcPr>
                    <a:solidFill>
                      <a:schemeClr val="accent1">
                        <a:lumMod val="75000"/>
                      </a:schemeClr>
                    </a:solidFill>
                  </a:tcPr>
                </a:tc>
                <a:tc>
                  <a:txBody>
                    <a:bodyPr/>
                    <a:lstStyle/>
                    <a:p>
                      <a:pPr algn="ctr"/>
                      <a:r>
                        <a:rPr lang="pt-BR" sz="1100" dirty="0"/>
                        <a:t>Restos a pagar não processados</a:t>
                      </a:r>
                    </a:p>
                  </a:txBody>
                  <a:tcPr>
                    <a:solidFill>
                      <a:schemeClr val="accent1">
                        <a:lumMod val="75000"/>
                      </a:schemeClr>
                    </a:solidFill>
                  </a:tcPr>
                </a:tc>
                <a:extLst>
                  <a:ext uri="{0D108BD9-81ED-4DB2-BD59-A6C34878D82A}">
                    <a16:rowId xmlns:a16="http://schemas.microsoft.com/office/drawing/2014/main" val="2628018310"/>
                  </a:ext>
                </a:extLst>
              </a:tr>
              <a:tr h="473349">
                <a:tc>
                  <a:txBody>
                    <a:bodyPr/>
                    <a:lstStyle/>
                    <a:p>
                      <a:pPr algn="ctr"/>
                      <a:r>
                        <a:rPr lang="pt-BR" sz="900" dirty="0">
                          <a:latin typeface="Arial" panose="020B0604020202020204" pitchFamily="34" charset="0"/>
                          <a:cs typeface="Arial" panose="020B0604020202020204" pitchFamily="34" charset="0"/>
                        </a:rPr>
                        <a:t>1.549.</a:t>
                      </a:r>
                    </a:p>
                    <a:p>
                      <a:pPr algn="ctr"/>
                      <a:r>
                        <a:rPr lang="pt-BR" sz="900" dirty="0">
                          <a:latin typeface="Arial" panose="020B0604020202020204" pitchFamily="34" charset="0"/>
                          <a:cs typeface="Arial" panose="020B0604020202020204" pitchFamily="34" charset="0"/>
                        </a:rPr>
                        <a:t>098,50</a:t>
                      </a:r>
                    </a:p>
                  </a:txBody>
                  <a:tcPr/>
                </a:tc>
                <a:tc>
                  <a:txBody>
                    <a:bodyPr/>
                    <a:lstStyle/>
                    <a:p>
                      <a:pPr algn="ctr"/>
                      <a:r>
                        <a:rPr lang="pt-BR" sz="900" dirty="0">
                          <a:latin typeface="Arial" panose="020B0604020202020204" pitchFamily="34" charset="0"/>
                          <a:cs typeface="Arial" panose="020B0604020202020204" pitchFamily="34" charset="0"/>
                        </a:rPr>
                        <a:t>2.183.</a:t>
                      </a:r>
                    </a:p>
                    <a:p>
                      <a:pPr algn="ctr"/>
                      <a:r>
                        <a:rPr lang="pt-BR" sz="900" dirty="0">
                          <a:latin typeface="Arial" panose="020B0604020202020204" pitchFamily="34" charset="0"/>
                          <a:cs typeface="Arial" panose="020B0604020202020204" pitchFamily="34" charset="0"/>
                        </a:rPr>
                        <a:t>555,45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1.474.</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745,93</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1.541.</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087,37</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1.614.</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566,84</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1.808.</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157,29</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1.865.</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dirty="0">
                          <a:latin typeface="Arial" panose="020B0604020202020204" pitchFamily="34" charset="0"/>
                          <a:cs typeface="Arial" panose="020B0604020202020204" pitchFamily="34" charset="0"/>
                        </a:rPr>
                        <a:t>124,03</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2.579.</a:t>
                      </a:r>
                    </a:p>
                    <a:p>
                      <a:pPr algn="ctr"/>
                      <a:r>
                        <a:rPr lang="pt-BR" sz="900" dirty="0">
                          <a:latin typeface="Arial" panose="020B0604020202020204" pitchFamily="34" charset="0"/>
                          <a:cs typeface="Arial" panose="020B0604020202020204" pitchFamily="34" charset="0"/>
                        </a:rPr>
                        <a:t>344,39</a:t>
                      </a:r>
                    </a:p>
                  </a:txBody>
                  <a:tcPr/>
                </a:tc>
                <a:tc>
                  <a:txBody>
                    <a:bodyPr/>
                    <a:lstStyle/>
                    <a:p>
                      <a:pPr algn="ctr"/>
                      <a:r>
                        <a:rPr lang="pt-BR" sz="900" dirty="0">
                          <a:latin typeface="Arial" panose="020B0604020202020204" pitchFamily="34" charset="0"/>
                          <a:cs typeface="Arial" panose="020B0604020202020204" pitchFamily="34" charset="0"/>
                        </a:rPr>
                        <a:t>1.824.</a:t>
                      </a:r>
                    </a:p>
                    <a:p>
                      <a:pPr algn="ctr"/>
                      <a:r>
                        <a:rPr lang="pt-BR" sz="900" dirty="0">
                          <a:latin typeface="Arial" panose="020B0604020202020204" pitchFamily="34" charset="0"/>
                          <a:cs typeface="Arial" panose="020B0604020202020204" pitchFamily="34" charset="0"/>
                        </a:rPr>
                        <a:t>969,13</a:t>
                      </a:r>
                    </a:p>
                  </a:txBody>
                  <a:tcPr/>
                </a:tc>
                <a:tc>
                  <a:txBody>
                    <a:bodyPr/>
                    <a:lstStyle/>
                    <a:p>
                      <a:pPr algn="ctr"/>
                      <a:r>
                        <a:rPr lang="pt-BR" sz="900" dirty="0">
                          <a:latin typeface="Arial" panose="020B0604020202020204" pitchFamily="34" charset="0"/>
                          <a:cs typeface="Arial" panose="020B0604020202020204" pitchFamily="34" charset="0"/>
                        </a:rPr>
                        <a:t>1.918.</a:t>
                      </a:r>
                    </a:p>
                    <a:p>
                      <a:pPr algn="ctr"/>
                      <a:r>
                        <a:rPr lang="pt-BR" sz="900" dirty="0">
                          <a:latin typeface="Arial" panose="020B0604020202020204" pitchFamily="34" charset="0"/>
                          <a:cs typeface="Arial" panose="020B0604020202020204" pitchFamily="34" charset="0"/>
                        </a:rPr>
                        <a:t>595,40</a:t>
                      </a:r>
                    </a:p>
                  </a:txBody>
                  <a:tcPr/>
                </a:tc>
                <a:tc>
                  <a:txBody>
                    <a:bodyPr/>
                    <a:lstStyle/>
                    <a:p>
                      <a:pPr algn="ctr"/>
                      <a:r>
                        <a:rPr lang="pt-BR" sz="900" dirty="0">
                          <a:latin typeface="Arial" panose="020B0604020202020204" pitchFamily="34" charset="0"/>
                          <a:cs typeface="Arial" panose="020B0604020202020204" pitchFamily="34" charset="0"/>
                        </a:rPr>
                        <a:t>1.413.</a:t>
                      </a:r>
                    </a:p>
                    <a:p>
                      <a:pPr algn="ctr"/>
                      <a:r>
                        <a:rPr lang="pt-BR" sz="900" dirty="0">
                          <a:latin typeface="Arial" panose="020B0604020202020204" pitchFamily="34" charset="0"/>
                          <a:cs typeface="Arial" panose="020B0604020202020204" pitchFamily="34" charset="0"/>
                        </a:rPr>
                        <a:t>784,80</a:t>
                      </a:r>
                    </a:p>
                  </a:txBody>
                  <a:tcPr/>
                </a:tc>
                <a:tc>
                  <a:txBody>
                    <a:bodyPr/>
                    <a:lstStyle/>
                    <a:p>
                      <a:pPr algn="ctr"/>
                      <a:r>
                        <a:rPr lang="pt-BR" sz="900" dirty="0">
                          <a:latin typeface="Arial" panose="020B0604020202020204" pitchFamily="34" charset="0"/>
                          <a:cs typeface="Arial" panose="020B0604020202020204" pitchFamily="34" charset="0"/>
                        </a:rPr>
                        <a:t>2.519.</a:t>
                      </a:r>
                    </a:p>
                    <a:p>
                      <a:pPr algn="ctr"/>
                      <a:r>
                        <a:rPr lang="pt-BR" sz="900" dirty="0">
                          <a:latin typeface="Arial" panose="020B0604020202020204" pitchFamily="34" charset="0"/>
                          <a:cs typeface="Arial" panose="020B0604020202020204" pitchFamily="34" charset="0"/>
                        </a:rPr>
                        <a:t>777,11</a:t>
                      </a:r>
                    </a:p>
                  </a:txBody>
                  <a:tcPr/>
                </a:tc>
                <a:tc>
                  <a:txBody>
                    <a:bodyPr/>
                    <a:lstStyle/>
                    <a:p>
                      <a:pPr algn="ctr"/>
                      <a:r>
                        <a:rPr lang="pt-BR" sz="900" dirty="0">
                          <a:latin typeface="Arial" panose="020B0604020202020204" pitchFamily="34" charset="0"/>
                          <a:cs typeface="Arial" panose="020B0604020202020204" pitchFamily="34" charset="0"/>
                        </a:rPr>
                        <a:t>22.292.806,24</a:t>
                      </a:r>
                    </a:p>
                  </a:txBody>
                  <a:tcPr/>
                </a:tc>
                <a:tc>
                  <a:txBody>
                    <a:bodyPr/>
                    <a:lstStyle/>
                    <a:p>
                      <a:pPr algn="ctr"/>
                      <a:r>
                        <a:rPr lang="pt-BR" sz="900" dirty="0">
                          <a:latin typeface="Arial" panose="020B0604020202020204" pitchFamily="34" charset="0"/>
                          <a:cs typeface="Arial" panose="020B0604020202020204" pitchFamily="34" charset="0"/>
                        </a:rPr>
                        <a:t>88.914,13</a:t>
                      </a:r>
                    </a:p>
                  </a:txBody>
                  <a:tcPr/>
                </a:tc>
                <a:extLst>
                  <a:ext uri="{0D108BD9-81ED-4DB2-BD59-A6C34878D82A}">
                    <a16:rowId xmlns:a16="http://schemas.microsoft.com/office/drawing/2014/main" val="4181045895"/>
                  </a:ext>
                </a:extLst>
              </a:tr>
              <a:tr h="473349">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extLst>
                  <a:ext uri="{0D108BD9-81ED-4DB2-BD59-A6C34878D82A}">
                    <a16:rowId xmlns:a16="http://schemas.microsoft.com/office/drawing/2014/main" val="116964343"/>
                  </a:ext>
                </a:extLst>
              </a:tr>
              <a:tr h="520865">
                <a:tc gridSpan="5">
                  <a:txBody>
                    <a:bodyPr/>
                    <a:lstStyle/>
                    <a:p>
                      <a:pPr algn="ctr"/>
                      <a:r>
                        <a:rPr lang="pt-BR" sz="1800" dirty="0"/>
                        <a:t>Despesa total com pessoal</a:t>
                      </a:r>
                    </a:p>
                  </a:txBody>
                  <a:tcPr/>
                </a:tc>
                <a:tc hMerge="1">
                  <a:txBody>
                    <a:bodyPr/>
                    <a:lstStyle/>
                    <a:p>
                      <a:endParaRPr lang="pt-BR" sz="1000" dirty="0"/>
                    </a:p>
                  </a:txBody>
                  <a:tcPr/>
                </a:tc>
                <a:tc hMerge="1">
                  <a:txBody>
                    <a:bodyPr/>
                    <a:lstStyle/>
                    <a:p>
                      <a:endParaRPr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dirty="0">
                          <a:latin typeface="Arial" panose="020B0604020202020204" pitchFamily="34" charset="0"/>
                          <a:cs typeface="Arial" panose="020B0604020202020204" pitchFamily="34" charset="0"/>
                        </a:rPr>
                        <a:t>22.381.720,37</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199935124"/>
                  </a:ext>
                </a:extLst>
              </a:tr>
              <a:tr h="473349">
                <a:tc gridSpan="5">
                  <a:txBody>
                    <a:bodyPr/>
                    <a:lstStyle/>
                    <a:p>
                      <a:pPr algn="ctr"/>
                      <a:r>
                        <a:rPr lang="pt-BR" sz="1800" dirty="0"/>
                        <a:t>Receita corrente Líquida</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dirty="0">
                          <a:latin typeface="Arial" panose="020B0604020202020204" pitchFamily="34" charset="0"/>
                          <a:cs typeface="Arial" panose="020B0604020202020204" pitchFamily="34" charset="0"/>
                        </a:rPr>
                        <a:t>48.422.027,27</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442684588"/>
                  </a:ext>
                </a:extLst>
              </a:tr>
              <a:tr h="473349">
                <a:tc gridSpan="5">
                  <a:txBody>
                    <a:bodyPr/>
                    <a:lstStyle/>
                    <a:p>
                      <a:pPr algn="ctr"/>
                      <a:r>
                        <a:rPr lang="pt-BR" sz="1800" b="1" dirty="0"/>
                        <a:t>%</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b="1" dirty="0">
                          <a:latin typeface="Arial" panose="020B0604020202020204" pitchFamily="34" charset="0"/>
                          <a:cs typeface="Arial" panose="020B0604020202020204" pitchFamily="34" charset="0"/>
                        </a:rPr>
                        <a:t>46,22</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664454198"/>
                  </a:ext>
                </a:extLst>
              </a:tr>
            </a:tbl>
          </a:graphicData>
        </a:graphic>
      </p:graphicFrame>
    </p:spTree>
    <p:extLst>
      <p:ext uri="{BB962C8B-B14F-4D97-AF65-F5344CB8AC3E}">
        <p14:creationId xmlns:p14="http://schemas.microsoft.com/office/powerpoint/2010/main" val="2512673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1EF71C-5523-A64A-F904-F9B83CD570E9}"/>
              </a:ext>
            </a:extLst>
          </p:cNvPr>
          <p:cNvSpPr>
            <a:spLocks noGrp="1"/>
          </p:cNvSpPr>
          <p:nvPr>
            <p:ph type="title"/>
          </p:nvPr>
        </p:nvSpPr>
        <p:spPr>
          <a:xfrm>
            <a:off x="457200" y="152400"/>
            <a:ext cx="8229600" cy="1404392"/>
          </a:xfrm>
        </p:spPr>
        <p:txBody>
          <a:bodyPr>
            <a:normAutofit fontScale="90000"/>
          </a:bodyPr>
          <a:lstStyle/>
          <a:p>
            <a:pPr algn="ctr"/>
            <a:br>
              <a:rPr lang="pt-BR" b="1" dirty="0"/>
            </a:br>
            <a:br>
              <a:rPr lang="pt-BR" b="1" dirty="0"/>
            </a:br>
            <a:r>
              <a:rPr lang="pt-BR" b="1" dirty="0"/>
              <a:t>PROJEÇÃO DESPESA COM</a:t>
            </a:r>
            <a:br>
              <a:rPr lang="pt-BR" b="1" dirty="0"/>
            </a:br>
            <a:r>
              <a:rPr lang="pt-BR" b="1" dirty="0"/>
              <a:t> PESSOAL 2025</a:t>
            </a:r>
          </a:p>
        </p:txBody>
      </p:sp>
      <p:graphicFrame>
        <p:nvGraphicFramePr>
          <p:cNvPr id="3" name="Tabela 2">
            <a:extLst>
              <a:ext uri="{FF2B5EF4-FFF2-40B4-BE49-F238E27FC236}">
                <a16:creationId xmlns:a16="http://schemas.microsoft.com/office/drawing/2014/main" id="{EA56417A-E498-F4B2-1D90-5B57DD910F99}"/>
              </a:ext>
            </a:extLst>
          </p:cNvPr>
          <p:cNvGraphicFramePr>
            <a:graphicFrameLocks noGrp="1"/>
          </p:cNvGraphicFramePr>
          <p:nvPr>
            <p:extLst>
              <p:ext uri="{D42A27DB-BD31-4B8C-83A1-F6EECF244321}">
                <p14:modId xmlns:p14="http://schemas.microsoft.com/office/powerpoint/2010/main" val="3579984662"/>
              </p:ext>
            </p:extLst>
          </p:nvPr>
        </p:nvGraphicFramePr>
        <p:xfrm>
          <a:off x="107504" y="1916832"/>
          <a:ext cx="8946739" cy="4084343"/>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82282505"/>
                    </a:ext>
                  </a:extLst>
                </a:gridCol>
                <a:gridCol w="648072">
                  <a:extLst>
                    <a:ext uri="{9D8B030D-6E8A-4147-A177-3AD203B41FA5}">
                      <a16:colId xmlns:a16="http://schemas.microsoft.com/office/drawing/2014/main" val="1524737649"/>
                    </a:ext>
                  </a:extLst>
                </a:gridCol>
                <a:gridCol w="576064">
                  <a:extLst>
                    <a:ext uri="{9D8B030D-6E8A-4147-A177-3AD203B41FA5}">
                      <a16:colId xmlns:a16="http://schemas.microsoft.com/office/drawing/2014/main" val="2137599785"/>
                    </a:ext>
                  </a:extLst>
                </a:gridCol>
                <a:gridCol w="576064">
                  <a:extLst>
                    <a:ext uri="{9D8B030D-6E8A-4147-A177-3AD203B41FA5}">
                      <a16:colId xmlns:a16="http://schemas.microsoft.com/office/drawing/2014/main" val="1834021831"/>
                    </a:ext>
                  </a:extLst>
                </a:gridCol>
                <a:gridCol w="648072">
                  <a:extLst>
                    <a:ext uri="{9D8B030D-6E8A-4147-A177-3AD203B41FA5}">
                      <a16:colId xmlns:a16="http://schemas.microsoft.com/office/drawing/2014/main" val="3164607943"/>
                    </a:ext>
                  </a:extLst>
                </a:gridCol>
                <a:gridCol w="576064">
                  <a:extLst>
                    <a:ext uri="{9D8B030D-6E8A-4147-A177-3AD203B41FA5}">
                      <a16:colId xmlns:a16="http://schemas.microsoft.com/office/drawing/2014/main" val="3512743209"/>
                    </a:ext>
                  </a:extLst>
                </a:gridCol>
                <a:gridCol w="576064">
                  <a:extLst>
                    <a:ext uri="{9D8B030D-6E8A-4147-A177-3AD203B41FA5}">
                      <a16:colId xmlns:a16="http://schemas.microsoft.com/office/drawing/2014/main" val="378842552"/>
                    </a:ext>
                  </a:extLst>
                </a:gridCol>
                <a:gridCol w="648072">
                  <a:extLst>
                    <a:ext uri="{9D8B030D-6E8A-4147-A177-3AD203B41FA5}">
                      <a16:colId xmlns:a16="http://schemas.microsoft.com/office/drawing/2014/main" val="3271567011"/>
                    </a:ext>
                  </a:extLst>
                </a:gridCol>
                <a:gridCol w="648072">
                  <a:extLst>
                    <a:ext uri="{9D8B030D-6E8A-4147-A177-3AD203B41FA5}">
                      <a16:colId xmlns:a16="http://schemas.microsoft.com/office/drawing/2014/main" val="282490287"/>
                    </a:ext>
                  </a:extLst>
                </a:gridCol>
                <a:gridCol w="576064">
                  <a:extLst>
                    <a:ext uri="{9D8B030D-6E8A-4147-A177-3AD203B41FA5}">
                      <a16:colId xmlns:a16="http://schemas.microsoft.com/office/drawing/2014/main" val="4276380006"/>
                    </a:ext>
                  </a:extLst>
                </a:gridCol>
                <a:gridCol w="720080">
                  <a:extLst>
                    <a:ext uri="{9D8B030D-6E8A-4147-A177-3AD203B41FA5}">
                      <a16:colId xmlns:a16="http://schemas.microsoft.com/office/drawing/2014/main" val="3905446194"/>
                    </a:ext>
                  </a:extLst>
                </a:gridCol>
                <a:gridCol w="576064">
                  <a:extLst>
                    <a:ext uri="{9D8B030D-6E8A-4147-A177-3AD203B41FA5}">
                      <a16:colId xmlns:a16="http://schemas.microsoft.com/office/drawing/2014/main" val="4281313168"/>
                    </a:ext>
                  </a:extLst>
                </a:gridCol>
                <a:gridCol w="648072">
                  <a:extLst>
                    <a:ext uri="{9D8B030D-6E8A-4147-A177-3AD203B41FA5}">
                      <a16:colId xmlns:a16="http://schemas.microsoft.com/office/drawing/2014/main" val="3567221222"/>
                    </a:ext>
                  </a:extLst>
                </a:gridCol>
                <a:gridCol w="953851">
                  <a:extLst>
                    <a:ext uri="{9D8B030D-6E8A-4147-A177-3AD203B41FA5}">
                      <a16:colId xmlns:a16="http://schemas.microsoft.com/office/drawing/2014/main" val="2789235546"/>
                    </a:ext>
                  </a:extLst>
                </a:gridCol>
              </a:tblGrid>
              <a:tr h="1167162">
                <a:tc>
                  <a:txBody>
                    <a:bodyPr/>
                    <a:lstStyle/>
                    <a:p>
                      <a:pPr algn="ctr"/>
                      <a:r>
                        <a:rPr lang="pt-BR" sz="1100" dirty="0"/>
                        <a:t>Janeiro</a:t>
                      </a:r>
                    </a:p>
                    <a:p>
                      <a:pPr algn="ctr"/>
                      <a:r>
                        <a:rPr lang="pt-BR" sz="1100" dirty="0"/>
                        <a:t>2025</a:t>
                      </a:r>
                    </a:p>
                  </a:txBody>
                  <a:tcPr>
                    <a:solidFill>
                      <a:schemeClr val="accent1">
                        <a:lumMod val="75000"/>
                      </a:schemeClr>
                    </a:solidFill>
                  </a:tcPr>
                </a:tc>
                <a:tc>
                  <a:txBody>
                    <a:bodyPr/>
                    <a:lstStyle/>
                    <a:p>
                      <a:pPr algn="ctr"/>
                      <a:r>
                        <a:rPr lang="pt-BR" sz="1100" dirty="0"/>
                        <a:t>Fevereiro</a:t>
                      </a:r>
                    </a:p>
                    <a:p>
                      <a:pPr algn="ctr"/>
                      <a:r>
                        <a:rPr lang="pt-BR" sz="1100" dirty="0"/>
                        <a:t>2025</a:t>
                      </a:r>
                    </a:p>
                  </a:txBody>
                  <a:tcPr>
                    <a:solidFill>
                      <a:schemeClr val="accent1">
                        <a:lumMod val="75000"/>
                      </a:schemeClr>
                    </a:solidFill>
                  </a:tcPr>
                </a:tc>
                <a:tc>
                  <a:txBody>
                    <a:bodyPr/>
                    <a:lstStyle/>
                    <a:p>
                      <a:pPr algn="ctr"/>
                      <a:r>
                        <a:rPr lang="pt-BR" sz="1100" dirty="0"/>
                        <a:t>Março</a:t>
                      </a:r>
                    </a:p>
                    <a:p>
                      <a:pPr algn="ctr"/>
                      <a:r>
                        <a:rPr lang="pt-BR" sz="1100" dirty="0"/>
                        <a:t>2025</a:t>
                      </a:r>
                    </a:p>
                  </a:txBody>
                  <a:tcPr>
                    <a:solidFill>
                      <a:schemeClr val="accent1">
                        <a:lumMod val="75000"/>
                      </a:schemeClr>
                    </a:solidFill>
                  </a:tcPr>
                </a:tc>
                <a:tc>
                  <a:txBody>
                    <a:bodyPr/>
                    <a:lstStyle/>
                    <a:p>
                      <a:pPr algn="ctr"/>
                      <a:r>
                        <a:rPr lang="pt-BR" sz="1100" dirty="0"/>
                        <a:t>Abril</a:t>
                      </a:r>
                    </a:p>
                    <a:p>
                      <a:pPr algn="ctr"/>
                      <a:r>
                        <a:rPr lang="pt-BR" sz="1100" dirty="0"/>
                        <a:t>2025</a:t>
                      </a:r>
                    </a:p>
                  </a:txBody>
                  <a:tcPr>
                    <a:solidFill>
                      <a:schemeClr val="accent1">
                        <a:lumMod val="75000"/>
                      </a:schemeClr>
                    </a:solidFill>
                  </a:tcPr>
                </a:tc>
                <a:tc>
                  <a:txBody>
                    <a:bodyPr/>
                    <a:lstStyle/>
                    <a:p>
                      <a:pPr algn="ctr"/>
                      <a:r>
                        <a:rPr lang="pt-BR" sz="1100" dirty="0"/>
                        <a:t>Maio</a:t>
                      </a:r>
                    </a:p>
                    <a:p>
                      <a:pPr algn="ctr"/>
                      <a:r>
                        <a:rPr lang="pt-BR" sz="1100" dirty="0"/>
                        <a:t>2025</a:t>
                      </a:r>
                    </a:p>
                    <a:p>
                      <a:pPr algn="ctr"/>
                      <a:endParaRPr lang="pt-BR" sz="1100" dirty="0"/>
                    </a:p>
                    <a:p>
                      <a:pPr algn="ctr"/>
                      <a:endParaRPr lang="pt-BR" sz="1100" dirty="0"/>
                    </a:p>
                    <a:p>
                      <a:pPr algn="ctr"/>
                      <a:endParaRPr lang="pt-BR" sz="1100" dirty="0"/>
                    </a:p>
                  </a:txBody>
                  <a:tcPr>
                    <a:solidFill>
                      <a:schemeClr val="accent1">
                        <a:lumMod val="75000"/>
                      </a:schemeClr>
                    </a:solidFill>
                  </a:tcPr>
                </a:tc>
                <a:tc>
                  <a:txBody>
                    <a:bodyPr/>
                    <a:lstStyle/>
                    <a:p>
                      <a:pPr algn="ctr"/>
                      <a:r>
                        <a:rPr lang="pt-BR" sz="1100" dirty="0"/>
                        <a:t>Junho</a:t>
                      </a:r>
                    </a:p>
                    <a:p>
                      <a:pPr algn="ctr"/>
                      <a:r>
                        <a:rPr lang="pt-BR" sz="1100" dirty="0"/>
                        <a:t>2025</a:t>
                      </a:r>
                    </a:p>
                  </a:txBody>
                  <a:tcPr>
                    <a:solidFill>
                      <a:schemeClr val="accent1">
                        <a:lumMod val="75000"/>
                      </a:schemeClr>
                    </a:solidFill>
                  </a:tcPr>
                </a:tc>
                <a:tc>
                  <a:txBody>
                    <a:bodyPr/>
                    <a:lstStyle/>
                    <a:p>
                      <a:pPr algn="ctr"/>
                      <a:r>
                        <a:rPr lang="pt-BR" sz="1100" dirty="0"/>
                        <a:t>Julho</a:t>
                      </a:r>
                    </a:p>
                    <a:p>
                      <a:pPr algn="ctr"/>
                      <a:r>
                        <a:rPr lang="pt-BR" sz="1100" dirty="0"/>
                        <a:t>2025</a:t>
                      </a:r>
                    </a:p>
                  </a:txBody>
                  <a:tcPr>
                    <a:solidFill>
                      <a:schemeClr val="accent1">
                        <a:lumMod val="75000"/>
                      </a:schemeClr>
                    </a:solidFill>
                  </a:tcPr>
                </a:tc>
                <a:tc>
                  <a:txBody>
                    <a:bodyPr/>
                    <a:lstStyle/>
                    <a:p>
                      <a:pPr algn="ctr"/>
                      <a:r>
                        <a:rPr lang="pt-BR" sz="1100" dirty="0"/>
                        <a:t>Agosto</a:t>
                      </a:r>
                    </a:p>
                    <a:p>
                      <a:pPr algn="ctr"/>
                      <a:r>
                        <a:rPr lang="pt-BR" sz="1100" dirty="0"/>
                        <a:t>2025</a:t>
                      </a:r>
                    </a:p>
                  </a:txBody>
                  <a:tcPr>
                    <a:solidFill>
                      <a:schemeClr val="accent1">
                        <a:lumMod val="75000"/>
                      </a:schemeClr>
                    </a:solidFill>
                  </a:tcPr>
                </a:tc>
                <a:tc>
                  <a:txBody>
                    <a:bodyPr/>
                    <a:lstStyle/>
                    <a:p>
                      <a:pPr algn="ctr"/>
                      <a:r>
                        <a:rPr lang="pt-BR" sz="1100" dirty="0"/>
                        <a:t>Setembro</a:t>
                      </a:r>
                    </a:p>
                    <a:p>
                      <a:pPr algn="ctr"/>
                      <a:r>
                        <a:rPr lang="pt-BR" sz="1100" dirty="0"/>
                        <a:t>2025</a:t>
                      </a:r>
                    </a:p>
                  </a:txBody>
                  <a:tcPr>
                    <a:solidFill>
                      <a:schemeClr val="accent1">
                        <a:lumMod val="75000"/>
                      </a:schemeClr>
                    </a:solidFill>
                  </a:tcPr>
                </a:tc>
                <a:tc>
                  <a:txBody>
                    <a:bodyPr/>
                    <a:lstStyle/>
                    <a:p>
                      <a:pPr algn="ctr"/>
                      <a:r>
                        <a:rPr lang="pt-BR" sz="1100" dirty="0"/>
                        <a:t>Outubro</a:t>
                      </a:r>
                    </a:p>
                    <a:p>
                      <a:pPr algn="ctr"/>
                      <a:r>
                        <a:rPr lang="pt-BR" sz="1100" dirty="0"/>
                        <a:t>2025</a:t>
                      </a:r>
                    </a:p>
                    <a:p>
                      <a:pPr algn="ctr"/>
                      <a:endParaRPr lang="pt-BR" sz="1100" dirty="0"/>
                    </a:p>
                  </a:txBody>
                  <a:tcPr>
                    <a:solidFill>
                      <a:schemeClr val="accent1">
                        <a:lumMod val="75000"/>
                      </a:schemeClr>
                    </a:solidFill>
                  </a:tcPr>
                </a:tc>
                <a:tc>
                  <a:txBody>
                    <a:bodyPr/>
                    <a:lstStyle/>
                    <a:p>
                      <a:pPr algn="ctr"/>
                      <a:r>
                        <a:rPr lang="pt-BR" sz="1100" dirty="0"/>
                        <a:t>Novembro</a:t>
                      </a:r>
                    </a:p>
                    <a:p>
                      <a:pPr algn="ctr"/>
                      <a:r>
                        <a:rPr lang="pt-BR" sz="1100" dirty="0"/>
                        <a:t>2025</a:t>
                      </a:r>
                    </a:p>
                  </a:txBody>
                  <a:tcPr>
                    <a:solidFill>
                      <a:schemeClr val="accent1">
                        <a:lumMod val="75000"/>
                      </a:schemeClr>
                    </a:solidFill>
                  </a:tcPr>
                </a:tc>
                <a:tc>
                  <a:txBody>
                    <a:bodyPr/>
                    <a:lstStyle/>
                    <a:p>
                      <a:pPr algn="ctr"/>
                      <a:r>
                        <a:rPr lang="pt-BR" sz="1100" dirty="0"/>
                        <a:t>Dezembro</a:t>
                      </a:r>
                    </a:p>
                    <a:p>
                      <a:pPr algn="ctr"/>
                      <a:r>
                        <a:rPr lang="pt-BR" sz="1100" dirty="0"/>
                        <a:t>2025</a:t>
                      </a:r>
                    </a:p>
                  </a:txBody>
                  <a:tcPr>
                    <a:solidFill>
                      <a:schemeClr val="accent1">
                        <a:lumMod val="75000"/>
                      </a:schemeClr>
                    </a:solidFill>
                  </a:tcPr>
                </a:tc>
                <a:tc>
                  <a:txBody>
                    <a:bodyPr/>
                    <a:lstStyle/>
                    <a:p>
                      <a:pPr algn="ctr"/>
                      <a:r>
                        <a:rPr lang="pt-BR" sz="1100" dirty="0"/>
                        <a:t>13º Salário</a:t>
                      </a:r>
                    </a:p>
                    <a:p>
                      <a:pPr algn="ctr"/>
                      <a:r>
                        <a:rPr lang="pt-BR" sz="1100" dirty="0"/>
                        <a:t>2025</a:t>
                      </a:r>
                    </a:p>
                  </a:txBody>
                  <a:tcPr>
                    <a:solidFill>
                      <a:schemeClr val="accent1">
                        <a:lumMod val="75000"/>
                      </a:schemeClr>
                    </a:solidFill>
                  </a:tcPr>
                </a:tc>
                <a:tc>
                  <a:txBody>
                    <a:bodyPr/>
                    <a:lstStyle/>
                    <a:p>
                      <a:pPr algn="ctr"/>
                      <a:r>
                        <a:rPr lang="pt-BR" sz="1100" dirty="0"/>
                        <a:t>Total </a:t>
                      </a:r>
                    </a:p>
                    <a:p>
                      <a:pPr algn="ctr"/>
                      <a:r>
                        <a:rPr lang="pt-BR" sz="1100" dirty="0"/>
                        <a:t>2025</a:t>
                      </a:r>
                    </a:p>
                  </a:txBody>
                  <a:tcPr>
                    <a:solidFill>
                      <a:schemeClr val="accent1">
                        <a:lumMod val="75000"/>
                      </a:schemeClr>
                    </a:solidFill>
                  </a:tcPr>
                </a:tc>
                <a:extLst>
                  <a:ext uri="{0D108BD9-81ED-4DB2-BD59-A6C34878D82A}">
                    <a16:rowId xmlns:a16="http://schemas.microsoft.com/office/drawing/2014/main" val="2628018310"/>
                  </a:ext>
                </a:extLst>
              </a:tr>
              <a:tr h="473349">
                <a:tc>
                  <a:txBody>
                    <a:bodyPr/>
                    <a:lstStyle/>
                    <a:p>
                      <a:pPr algn="ctr"/>
                      <a:r>
                        <a:rPr lang="pt-BR" sz="900" dirty="0">
                          <a:latin typeface="Arial" panose="020B0604020202020204" pitchFamily="34" charset="0"/>
                          <a:cs typeface="Arial" panose="020B0604020202020204" pitchFamily="34" charset="0"/>
                        </a:rPr>
                        <a:t>1.824.</a:t>
                      </a:r>
                    </a:p>
                    <a:p>
                      <a:pPr algn="ctr"/>
                      <a:r>
                        <a:rPr lang="pt-BR" sz="900" dirty="0">
                          <a:latin typeface="Arial" panose="020B0604020202020204" pitchFamily="34" charset="0"/>
                          <a:cs typeface="Arial" panose="020B0604020202020204" pitchFamily="34" charset="0"/>
                        </a:rPr>
                        <a:t>969,13</a:t>
                      </a:r>
                    </a:p>
                  </a:txBody>
                  <a:tcPr/>
                </a:tc>
                <a:tc>
                  <a:txBody>
                    <a:bodyPr/>
                    <a:lstStyle/>
                    <a:p>
                      <a:pPr algn="ctr"/>
                      <a:r>
                        <a:rPr lang="pt-BR" sz="900" dirty="0">
                          <a:latin typeface="Arial" panose="020B0604020202020204" pitchFamily="34" charset="0"/>
                          <a:cs typeface="Arial" panose="020B0604020202020204" pitchFamily="34" charset="0"/>
                        </a:rPr>
                        <a:t>1.918.</a:t>
                      </a:r>
                    </a:p>
                    <a:p>
                      <a:pPr algn="ctr"/>
                      <a:r>
                        <a:rPr lang="pt-BR" sz="900" dirty="0">
                          <a:latin typeface="Arial" panose="020B0604020202020204" pitchFamily="34" charset="0"/>
                          <a:cs typeface="Arial" panose="020B0604020202020204" pitchFamily="34" charset="0"/>
                        </a:rPr>
                        <a:t>595,40</a:t>
                      </a:r>
                    </a:p>
                  </a:txBody>
                  <a:tcPr/>
                </a:tc>
                <a:tc>
                  <a:txBody>
                    <a:bodyPr/>
                    <a:lstStyle/>
                    <a:p>
                      <a:pPr algn="ctr"/>
                      <a:r>
                        <a:rPr lang="pt-BR" sz="900" dirty="0">
                          <a:latin typeface="Arial" panose="020B0604020202020204" pitchFamily="34" charset="0"/>
                          <a:cs typeface="Arial" panose="020B0604020202020204" pitchFamily="34" charset="0"/>
                        </a:rPr>
                        <a:t>1.413.</a:t>
                      </a:r>
                    </a:p>
                    <a:p>
                      <a:pPr algn="ctr"/>
                      <a:r>
                        <a:rPr lang="pt-BR" sz="900" dirty="0">
                          <a:latin typeface="Arial" panose="020B0604020202020204" pitchFamily="34" charset="0"/>
                          <a:cs typeface="Arial" panose="020B0604020202020204" pitchFamily="34" charset="0"/>
                        </a:rPr>
                        <a:t>784,80</a:t>
                      </a:r>
                    </a:p>
                  </a:txBody>
                  <a:tcPr/>
                </a:tc>
                <a:tc>
                  <a:txBody>
                    <a:bodyPr/>
                    <a:lstStyle/>
                    <a:p>
                      <a:pPr algn="ctr"/>
                      <a:r>
                        <a:rPr lang="pt-BR" sz="900" dirty="0">
                          <a:latin typeface="Arial" panose="020B0604020202020204" pitchFamily="34" charset="0"/>
                          <a:cs typeface="Arial" panose="020B0604020202020204" pitchFamily="34" charset="0"/>
                        </a:rPr>
                        <a:t>2.519.</a:t>
                      </a:r>
                    </a:p>
                    <a:p>
                      <a:pPr algn="ctr"/>
                      <a:r>
                        <a:rPr lang="pt-BR" sz="900" dirty="0">
                          <a:latin typeface="Arial" panose="020B0604020202020204" pitchFamily="34" charset="0"/>
                          <a:cs typeface="Arial" panose="020B0604020202020204" pitchFamily="34" charset="0"/>
                        </a:rPr>
                        <a:t>777,11</a:t>
                      </a: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1.919.</a:t>
                      </a:r>
                    </a:p>
                    <a:p>
                      <a:pPr algn="ctr"/>
                      <a:r>
                        <a:rPr lang="pt-BR" sz="900" dirty="0">
                          <a:latin typeface="Arial" panose="020B0604020202020204" pitchFamily="34" charset="0"/>
                          <a:cs typeface="Arial" panose="020B0604020202020204" pitchFamily="34" charset="0"/>
                        </a:rPr>
                        <a:t>281,61</a:t>
                      </a:r>
                    </a:p>
                    <a:p>
                      <a:pPr algn="ctr"/>
                      <a:endParaRPr lang="pt-BR" sz="900" dirty="0">
                        <a:latin typeface="Arial" panose="020B0604020202020204" pitchFamily="34" charset="0"/>
                        <a:cs typeface="Arial" panose="020B0604020202020204" pitchFamily="34" charset="0"/>
                      </a:endParaRPr>
                    </a:p>
                  </a:txBody>
                  <a:tcPr/>
                </a:tc>
                <a:tc>
                  <a:txBody>
                    <a:bodyPr/>
                    <a:lstStyle/>
                    <a:p>
                      <a:pPr algn="ctr"/>
                      <a:r>
                        <a:rPr lang="pt-BR" sz="900" dirty="0">
                          <a:latin typeface="Arial" panose="020B0604020202020204" pitchFamily="34" charset="0"/>
                          <a:cs typeface="Arial" panose="020B0604020202020204" pitchFamily="34" charset="0"/>
                        </a:rPr>
                        <a:t>24.950.660,93</a:t>
                      </a:r>
                    </a:p>
                  </a:txBody>
                  <a:tcPr/>
                </a:tc>
                <a:extLst>
                  <a:ext uri="{0D108BD9-81ED-4DB2-BD59-A6C34878D82A}">
                    <a16:rowId xmlns:a16="http://schemas.microsoft.com/office/drawing/2014/main" val="4181045895"/>
                  </a:ext>
                </a:extLst>
              </a:tr>
              <a:tr h="473349">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extLst>
                  <a:ext uri="{0D108BD9-81ED-4DB2-BD59-A6C34878D82A}">
                    <a16:rowId xmlns:a16="http://schemas.microsoft.com/office/drawing/2014/main" val="116964343"/>
                  </a:ext>
                </a:extLst>
              </a:tr>
              <a:tr h="520865">
                <a:tc gridSpan="5">
                  <a:txBody>
                    <a:bodyPr/>
                    <a:lstStyle/>
                    <a:p>
                      <a:pPr algn="ctr"/>
                      <a:r>
                        <a:rPr lang="pt-BR" sz="1800" dirty="0"/>
                        <a:t>Despesa total com pessoal</a:t>
                      </a:r>
                    </a:p>
                  </a:txBody>
                  <a:tcPr/>
                </a:tc>
                <a:tc hMerge="1">
                  <a:txBody>
                    <a:bodyPr/>
                    <a:lstStyle/>
                    <a:p>
                      <a:endParaRPr lang="pt-BR" sz="1000" dirty="0"/>
                    </a:p>
                  </a:txBody>
                  <a:tcPr/>
                </a:tc>
                <a:tc hMerge="1">
                  <a:txBody>
                    <a:bodyPr/>
                    <a:lstStyle/>
                    <a:p>
                      <a:endParaRPr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dirty="0">
                          <a:latin typeface="Arial" panose="020B0604020202020204" pitchFamily="34" charset="0"/>
                          <a:cs typeface="Arial" panose="020B0604020202020204" pitchFamily="34" charset="0"/>
                        </a:rPr>
                        <a:t>24.950.660,93</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199935124"/>
                  </a:ext>
                </a:extLst>
              </a:tr>
              <a:tr h="473349">
                <a:tc gridSpan="5">
                  <a:txBody>
                    <a:bodyPr/>
                    <a:lstStyle/>
                    <a:p>
                      <a:pPr algn="ctr"/>
                      <a:r>
                        <a:rPr lang="pt-BR" sz="1800" dirty="0"/>
                        <a:t>Receita corrente Líquida</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dirty="0">
                          <a:latin typeface="Arial" panose="020B0604020202020204" pitchFamily="34" charset="0"/>
                          <a:cs typeface="Arial" panose="020B0604020202020204" pitchFamily="34" charset="0"/>
                        </a:rPr>
                        <a:t>48.422.027,27</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442684588"/>
                  </a:ext>
                </a:extLst>
              </a:tr>
              <a:tr h="473349">
                <a:tc gridSpan="5">
                  <a:txBody>
                    <a:bodyPr/>
                    <a:lstStyle/>
                    <a:p>
                      <a:pPr algn="ctr"/>
                      <a:r>
                        <a:rPr lang="pt-BR" sz="1800" b="1" dirty="0"/>
                        <a:t>%</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b="1" dirty="0">
                          <a:latin typeface="Arial" panose="020B0604020202020204" pitchFamily="34" charset="0"/>
                          <a:cs typeface="Arial" panose="020B0604020202020204" pitchFamily="34" charset="0"/>
                        </a:rPr>
                        <a:t>51,52</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664454198"/>
                  </a:ext>
                </a:extLst>
              </a:tr>
              <a:tr h="473349">
                <a:tc gridSpan="14">
                  <a:txBody>
                    <a:bodyPr/>
                    <a:lstStyle/>
                    <a:p>
                      <a:pPr algn="ctr"/>
                      <a:r>
                        <a:rPr lang="pt-BR" sz="1200" b="0" dirty="0">
                          <a:latin typeface="Arial" panose="020B0604020202020204" pitchFamily="34" charset="0"/>
                          <a:cs typeface="Arial" panose="020B0604020202020204" pitchFamily="34" charset="0"/>
                        </a:rPr>
                        <a:t>Metodologia de cálculo:  média do 1º Quadrimestre multiplicada por  13 meses (12 meses salário +13º salário)</a:t>
                      </a:r>
                    </a:p>
                  </a:txBody>
                  <a:tcPr>
                    <a:solidFill>
                      <a:schemeClr val="bg2">
                        <a:lumMod val="60000"/>
                        <a:lumOff val="40000"/>
                      </a:schemeClr>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pPr algn="ctr"/>
                      <a:endParaRPr lang="pt-BR" sz="1800" b="1" dirty="0">
                        <a:latin typeface="Arial" panose="020B0604020202020204" pitchFamily="34" charset="0"/>
                        <a:cs typeface="Arial" panose="020B0604020202020204" pitchFamily="34" charset="0"/>
                      </a:endParaRPr>
                    </a:p>
                  </a:txBody>
                  <a:tcPr>
                    <a:solidFill>
                      <a:schemeClr val="bg2">
                        <a:lumMod val="60000"/>
                        <a:lumOff val="40000"/>
                      </a:schemeClr>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273683739"/>
                  </a:ext>
                </a:extLst>
              </a:tr>
            </a:tbl>
          </a:graphicData>
        </a:graphic>
      </p:graphicFrame>
    </p:spTree>
    <p:extLst>
      <p:ext uri="{BB962C8B-B14F-4D97-AF65-F5344CB8AC3E}">
        <p14:creationId xmlns:p14="http://schemas.microsoft.com/office/powerpoint/2010/main" val="1169414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SAÚDE</a:t>
            </a:r>
          </a:p>
        </p:txBody>
      </p:sp>
      <p:graphicFrame>
        <p:nvGraphicFramePr>
          <p:cNvPr id="4" name="Tabela 3"/>
          <p:cNvGraphicFramePr>
            <a:graphicFrameLocks noGrp="1"/>
          </p:cNvGraphicFramePr>
          <p:nvPr>
            <p:extLst>
              <p:ext uri="{D42A27DB-BD31-4B8C-83A1-F6EECF244321}">
                <p14:modId xmlns:p14="http://schemas.microsoft.com/office/powerpoint/2010/main" val="346168777"/>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val="20000"/>
                    </a:ext>
                  </a:extLst>
                </a:gridCol>
                <a:gridCol w="4321999">
                  <a:extLst>
                    <a:ext uri="{9D8B030D-6E8A-4147-A177-3AD203B41FA5}">
                      <a16:colId xmlns:a16="http://schemas.microsoft.com/office/drawing/2014/main" val="20001"/>
                    </a:ext>
                  </a:extLst>
                </a:gridCol>
              </a:tblGrid>
              <a:tr h="964907">
                <a:tc gridSpan="2">
                  <a:txBody>
                    <a:bodyPr/>
                    <a:lstStyle/>
                    <a:p>
                      <a:pPr algn="ctr"/>
                      <a:r>
                        <a:rPr lang="pt-BR" dirty="0"/>
                        <a:t>GASTOS</a:t>
                      </a:r>
                      <a:r>
                        <a:rPr lang="pt-BR" baseline="0" dirty="0"/>
                        <a:t> COM SAÚDE / </a:t>
                      </a:r>
                      <a:r>
                        <a:rPr lang="pt-BR" dirty="0"/>
                        <a:t>JANEIRO</a:t>
                      </a:r>
                      <a:r>
                        <a:rPr lang="pt-BR" baseline="0" dirty="0"/>
                        <a:t> A ABRIL - 2025</a:t>
                      </a:r>
                      <a:endParaRPr lang="pt-BR" dirty="0"/>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EM SAÚDE</a:t>
                      </a:r>
                    </a:p>
                  </a:txBody>
                  <a:tcPr anchor="ctr"/>
                </a:tc>
                <a:extLst>
                  <a:ext uri="{0D108BD9-81ED-4DB2-BD59-A6C34878D82A}">
                    <a16:rowId xmlns:a16="http://schemas.microsoft.com/office/drawing/2014/main" val="10001"/>
                  </a:ext>
                </a:extLst>
              </a:tr>
              <a:tr h="964907">
                <a:tc>
                  <a:txBody>
                    <a:bodyPr/>
                    <a:lstStyle/>
                    <a:p>
                      <a:pPr algn="ctr"/>
                      <a:r>
                        <a:rPr lang="pt-BR" dirty="0"/>
                        <a:t>13.346.818,84 </a:t>
                      </a:r>
                      <a:endParaRPr lang="pt-BR" sz="180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a:t>2.406.264,51</a:t>
                      </a:r>
                      <a:endParaRPr lang="pt-BR" b="1" dirty="0">
                        <a:latin typeface="Arial" pitchFamily="34" charset="0"/>
                        <a:cs typeface="Arial" pitchFamily="34" charset="0"/>
                      </a:endParaRPr>
                    </a:p>
                  </a:txBody>
                  <a:tcPr anchor="ctr"/>
                </a:tc>
                <a:extLst>
                  <a:ext uri="{0D108BD9-81ED-4DB2-BD59-A6C34878D82A}">
                    <a16:rowId xmlns:a16="http://schemas.microsoft.com/office/drawing/2014/main" val="10002"/>
                  </a:ext>
                </a:extLst>
              </a:tr>
              <a:tr h="964907">
                <a:tc>
                  <a:txBody>
                    <a:bodyPr/>
                    <a:lstStyle/>
                    <a:p>
                      <a:pPr algn="ctr"/>
                      <a:r>
                        <a:rPr lang="pt-BR" b="1" dirty="0"/>
                        <a:t>Percentual</a:t>
                      </a:r>
                      <a:r>
                        <a:rPr lang="pt-BR" b="1" baseline="0" dirty="0"/>
                        <a:t> de Aplicação (%)</a:t>
                      </a:r>
                      <a:endParaRPr lang="pt-BR" b="1" dirty="0"/>
                    </a:p>
                  </a:txBody>
                  <a:tcPr anchor="ctr"/>
                </a:tc>
                <a:tc>
                  <a:txBody>
                    <a:bodyPr/>
                    <a:lstStyle/>
                    <a:p>
                      <a:pPr algn="ctr"/>
                      <a:r>
                        <a:rPr lang="pt-BR" dirty="0"/>
                        <a:t>18,02 %</a:t>
                      </a:r>
                      <a:endParaRPr lang="pt-BR" sz="1800" dirty="0">
                        <a:latin typeface="Arial" pitchFamily="34" charset="0"/>
                        <a:cs typeface="Arial" pitchFamily="34" charset="0"/>
                      </a:endParaRPr>
                    </a:p>
                  </a:txBody>
                  <a:tcPr anchor="ctr"/>
                </a:tc>
                <a:extLst>
                  <a:ext uri="{0D108BD9-81ED-4DB2-BD59-A6C34878D82A}">
                    <a16:rowId xmlns:a16="http://schemas.microsoft.com/office/drawing/2014/main" val="10003"/>
                  </a:ext>
                </a:extLst>
              </a:tr>
              <a:tr h="964907">
                <a:tc>
                  <a:txBody>
                    <a:bodyPr/>
                    <a:lstStyle/>
                    <a:p>
                      <a:pPr algn="ctr"/>
                      <a:r>
                        <a:rPr lang="pt-BR" dirty="0"/>
                        <a:t>Valor</a:t>
                      </a:r>
                      <a:r>
                        <a:rPr lang="pt-BR" baseline="0" dirty="0"/>
                        <a:t> Mínimo (15%) Art. 198 – CF/88</a:t>
                      </a:r>
                      <a:endParaRPr lang="pt-BR" dirty="0"/>
                    </a:p>
                  </a:txBody>
                  <a:tcPr anchor="ctr"/>
                </a:tc>
                <a:tc>
                  <a:txBody>
                    <a:bodyPr/>
                    <a:lstStyle/>
                    <a:p>
                      <a:pPr algn="ctr"/>
                      <a:r>
                        <a:rPr lang="pt-BR" dirty="0"/>
                        <a:t>2.002.022,82 </a:t>
                      </a:r>
                      <a:endParaRPr lang="pt-BR" dirty="0">
                        <a:latin typeface="Arial" pitchFamily="34" charset="0"/>
                        <a:cs typeface="Arial" pitchFamily="34" charset="0"/>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ENSINO</a:t>
            </a:r>
          </a:p>
        </p:txBody>
      </p:sp>
      <p:graphicFrame>
        <p:nvGraphicFramePr>
          <p:cNvPr id="4" name="Tabela 3"/>
          <p:cNvGraphicFramePr>
            <a:graphicFrameLocks noGrp="1"/>
          </p:cNvGraphicFramePr>
          <p:nvPr>
            <p:extLst>
              <p:ext uri="{D42A27DB-BD31-4B8C-83A1-F6EECF244321}">
                <p14:modId xmlns:p14="http://schemas.microsoft.com/office/powerpoint/2010/main" val="935340866"/>
              </p:ext>
            </p:extLst>
          </p:nvPr>
        </p:nvGraphicFramePr>
        <p:xfrm>
          <a:off x="251520" y="1628800"/>
          <a:ext cx="8640960" cy="4824535"/>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964907">
                <a:tc gridSpan="2">
                  <a:txBody>
                    <a:bodyPr/>
                    <a:lstStyle/>
                    <a:p>
                      <a:pPr algn="ctr"/>
                      <a:r>
                        <a:rPr lang="pt-BR" dirty="0"/>
                        <a:t>GASTOS</a:t>
                      </a:r>
                      <a:r>
                        <a:rPr lang="pt-BR" baseline="0" dirty="0"/>
                        <a:t> COM ENSINO / </a:t>
                      </a:r>
                      <a:r>
                        <a:rPr lang="pt-BR" dirty="0"/>
                        <a:t>JANEIRO</a:t>
                      </a:r>
                      <a:r>
                        <a:rPr lang="pt-BR" baseline="0" dirty="0"/>
                        <a:t> A ABRIL - 2025</a:t>
                      </a:r>
                      <a:endParaRPr lang="pt-BR" dirty="0"/>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EM ENSINO</a:t>
                      </a:r>
                    </a:p>
                  </a:txBody>
                  <a:tcPr anchor="ctr"/>
                </a:tc>
                <a:extLst>
                  <a:ext uri="{0D108BD9-81ED-4DB2-BD59-A6C34878D82A}">
                    <a16:rowId xmlns:a16="http://schemas.microsoft.com/office/drawing/2014/main" val="10001"/>
                  </a:ext>
                </a:extLst>
              </a:tr>
              <a:tr h="964907">
                <a:tc>
                  <a:txBody>
                    <a:bodyPr/>
                    <a:lstStyle/>
                    <a:p>
                      <a:pPr algn="ctr"/>
                      <a:r>
                        <a:rPr lang="pt-BR" sz="1600" dirty="0"/>
                        <a:t>13.346.818,84 </a:t>
                      </a:r>
                      <a:endParaRPr lang="pt-BR" sz="1600" dirty="0">
                        <a:latin typeface="Arial" pitchFamily="34" charset="0"/>
                        <a:cs typeface="Arial" pitchFamily="34" charset="0"/>
                      </a:endParaRPr>
                    </a:p>
                  </a:txBody>
                  <a:tcPr anchor="ctr"/>
                </a:tc>
                <a:tc>
                  <a:txBody>
                    <a:bodyPr/>
                    <a:lstStyle/>
                    <a:p>
                      <a:pPr algn="ctr"/>
                      <a:r>
                        <a:rPr lang="pt-BR" sz="1600" dirty="0"/>
                        <a:t>2.697.535,90</a:t>
                      </a:r>
                      <a:endParaRPr lang="pt-BR" sz="1600" dirty="0">
                        <a:latin typeface="Arial" pitchFamily="34" charset="0"/>
                        <a:cs typeface="Arial" pitchFamily="34" charset="0"/>
                      </a:endParaRPr>
                    </a:p>
                  </a:txBody>
                  <a:tcPr anchor="ctr"/>
                </a:tc>
                <a:extLst>
                  <a:ext uri="{0D108BD9-81ED-4DB2-BD59-A6C34878D82A}">
                    <a16:rowId xmlns:a16="http://schemas.microsoft.com/office/drawing/2014/main" val="10002"/>
                  </a:ext>
                </a:extLst>
              </a:tr>
              <a:tr h="964907">
                <a:tc>
                  <a:txBody>
                    <a:bodyPr/>
                    <a:lstStyle/>
                    <a:p>
                      <a:pPr algn="ctr"/>
                      <a:r>
                        <a:rPr lang="pt-BR" b="1" dirty="0"/>
                        <a:t>Percentual</a:t>
                      </a:r>
                      <a:r>
                        <a:rPr lang="pt-BR" b="1" baseline="0" dirty="0"/>
                        <a:t> de Aplicação (%)</a:t>
                      </a:r>
                      <a:endParaRPr lang="pt-BR" b="1" dirty="0"/>
                    </a:p>
                  </a:txBody>
                  <a:tcPr anchor="ctr"/>
                </a:tc>
                <a:tc>
                  <a:txBody>
                    <a:bodyPr/>
                    <a:lstStyle/>
                    <a:p>
                      <a:pPr algn="ctr"/>
                      <a:r>
                        <a:rPr lang="pt-BR" sz="1600" dirty="0"/>
                        <a:t>20,21 </a:t>
                      </a:r>
                      <a:endParaRPr lang="pt-BR" sz="1600" b="1" dirty="0">
                        <a:latin typeface="Arial" pitchFamily="34" charset="0"/>
                        <a:cs typeface="Arial" pitchFamily="34" charset="0"/>
                      </a:endParaRPr>
                    </a:p>
                  </a:txBody>
                  <a:tcPr anchor="ctr"/>
                </a:tc>
                <a:extLst>
                  <a:ext uri="{0D108BD9-81ED-4DB2-BD59-A6C34878D82A}">
                    <a16:rowId xmlns:a16="http://schemas.microsoft.com/office/drawing/2014/main" val="10003"/>
                  </a:ext>
                </a:extLst>
              </a:tr>
              <a:tr h="964907">
                <a:tc>
                  <a:txBody>
                    <a:bodyPr/>
                    <a:lstStyle/>
                    <a:p>
                      <a:pPr algn="ctr"/>
                      <a:r>
                        <a:rPr lang="pt-BR" dirty="0"/>
                        <a:t>Valor</a:t>
                      </a:r>
                      <a:r>
                        <a:rPr lang="pt-BR" baseline="0" dirty="0"/>
                        <a:t> Mínimo (25%) Art. 212 – CF/88</a:t>
                      </a:r>
                      <a:endParaRPr lang="pt-BR" dirty="0"/>
                    </a:p>
                  </a:txBody>
                  <a:tcPr anchor="ctr"/>
                </a:tc>
                <a:tc>
                  <a:txBody>
                    <a:bodyPr/>
                    <a:lstStyle/>
                    <a:p>
                      <a:pPr algn="ctr"/>
                      <a:r>
                        <a:rPr lang="pt-BR" sz="1600" dirty="0"/>
                        <a:t>3.336.704,71</a:t>
                      </a:r>
                      <a:endParaRPr lang="pt-BR" sz="1600" dirty="0">
                        <a:latin typeface="Arial" pitchFamily="34" charset="0"/>
                        <a:cs typeface="Arial" pitchFamily="34" charset="0"/>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FUNDEB</a:t>
            </a:r>
          </a:p>
        </p:txBody>
      </p:sp>
      <p:graphicFrame>
        <p:nvGraphicFramePr>
          <p:cNvPr id="4" name="Tabela 3"/>
          <p:cNvGraphicFramePr>
            <a:graphicFrameLocks noGrp="1"/>
          </p:cNvGraphicFramePr>
          <p:nvPr>
            <p:extLst>
              <p:ext uri="{D42A27DB-BD31-4B8C-83A1-F6EECF244321}">
                <p14:modId xmlns:p14="http://schemas.microsoft.com/office/powerpoint/2010/main" val="3471815169"/>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val="20000"/>
                    </a:ext>
                  </a:extLst>
                </a:gridCol>
                <a:gridCol w="4321999">
                  <a:extLst>
                    <a:ext uri="{9D8B030D-6E8A-4147-A177-3AD203B41FA5}">
                      <a16:colId xmlns:a16="http://schemas.microsoft.com/office/drawing/2014/main" val="20001"/>
                    </a:ext>
                  </a:extLst>
                </a:gridCol>
              </a:tblGrid>
              <a:tr h="964907">
                <a:tc gridSpan="2">
                  <a:txBody>
                    <a:bodyPr/>
                    <a:lstStyle/>
                    <a:p>
                      <a:pPr algn="ctr"/>
                      <a:r>
                        <a:rPr lang="pt-BR" dirty="0"/>
                        <a:t>GASTOS</a:t>
                      </a:r>
                      <a:r>
                        <a:rPr lang="pt-BR" baseline="0" dirty="0"/>
                        <a:t> COM FUNDEB / </a:t>
                      </a:r>
                      <a:r>
                        <a:rPr lang="pt-BR" dirty="0"/>
                        <a:t>JANEIRO</a:t>
                      </a:r>
                      <a:r>
                        <a:rPr lang="pt-BR" baseline="0" dirty="0"/>
                        <a:t> A ABRIL - 2025</a:t>
                      </a:r>
                      <a:endParaRPr lang="pt-BR" dirty="0"/>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b="1" dirty="0"/>
                        <a:t>RECEITAS</a:t>
                      </a:r>
                      <a:r>
                        <a:rPr lang="pt-BR" b="1" baseline="0" dirty="0"/>
                        <a:t> ARRECADADAS</a:t>
                      </a:r>
                      <a:endParaRPr lang="pt-BR" b="1" dirty="0"/>
                    </a:p>
                  </a:txBody>
                  <a:tcPr anchor="ctr"/>
                </a:tc>
                <a:tc>
                  <a:txBody>
                    <a:bodyPr/>
                    <a:lstStyle/>
                    <a:p>
                      <a:pPr algn="ctr"/>
                      <a:r>
                        <a:rPr lang="pt-BR" b="1" dirty="0"/>
                        <a:t>APLICAÇÃO NO FUNDEB</a:t>
                      </a:r>
                    </a:p>
                  </a:txBody>
                  <a:tcPr anchor="ctr"/>
                </a:tc>
                <a:extLst>
                  <a:ext uri="{0D108BD9-81ED-4DB2-BD59-A6C34878D82A}">
                    <a16:rowId xmlns:a16="http://schemas.microsoft.com/office/drawing/2014/main" val="10001"/>
                  </a:ext>
                </a:extLst>
              </a:tr>
              <a:tr h="964907">
                <a:tc>
                  <a:txBody>
                    <a:bodyPr/>
                    <a:lstStyle/>
                    <a:p>
                      <a:pPr algn="ctr"/>
                      <a:r>
                        <a:rPr lang="pt-BR" dirty="0"/>
                        <a:t>3.213.589,31</a:t>
                      </a:r>
                      <a:endParaRPr lang="pt-BR" sz="1800" b="0" dirty="0">
                        <a:latin typeface="Arial" pitchFamily="34" charset="0"/>
                        <a:cs typeface="Arial" pitchFamily="34" charset="0"/>
                      </a:endParaRPr>
                    </a:p>
                  </a:txBody>
                  <a:tcPr anchor="ctr"/>
                </a:tc>
                <a:tc>
                  <a:txBody>
                    <a:bodyPr/>
                    <a:lstStyle/>
                    <a:p>
                      <a:pPr algn="ctr"/>
                      <a:r>
                        <a:rPr lang="pt-BR" dirty="0"/>
                        <a:t>2.348.219,50</a:t>
                      </a:r>
                      <a:endParaRPr lang="pt-BR" sz="1800" b="0" dirty="0">
                        <a:latin typeface="Arial" pitchFamily="34" charset="0"/>
                        <a:cs typeface="Arial" pitchFamily="34" charset="0"/>
                      </a:endParaRPr>
                    </a:p>
                  </a:txBody>
                  <a:tcPr anchor="ctr"/>
                </a:tc>
                <a:extLst>
                  <a:ext uri="{0D108BD9-81ED-4DB2-BD59-A6C34878D82A}">
                    <a16:rowId xmlns:a16="http://schemas.microsoft.com/office/drawing/2014/main" val="10002"/>
                  </a:ext>
                </a:extLst>
              </a:tr>
              <a:tr h="964907">
                <a:tc>
                  <a:txBody>
                    <a:bodyPr/>
                    <a:lstStyle/>
                    <a:p>
                      <a:pPr algn="ctr"/>
                      <a:r>
                        <a:rPr lang="pt-BR" b="1" dirty="0"/>
                        <a:t>Percentual</a:t>
                      </a:r>
                      <a:r>
                        <a:rPr lang="pt-BR" b="1" baseline="0" dirty="0"/>
                        <a:t> de Aplicação nos Profissionais da Educação Básica</a:t>
                      </a:r>
                      <a:endParaRPr lang="pt-BR" b="1" dirty="0"/>
                    </a:p>
                  </a:txBody>
                  <a:tcPr anchor="ctr"/>
                </a:tc>
                <a:tc>
                  <a:txBody>
                    <a:bodyPr/>
                    <a:lstStyle/>
                    <a:p>
                      <a:pPr algn="ctr"/>
                      <a:r>
                        <a:rPr lang="pt-BR" dirty="0"/>
                        <a:t>73,07 %</a:t>
                      </a:r>
                      <a:endParaRPr lang="pt-BR" sz="1800" b="1" dirty="0">
                        <a:latin typeface="Arial" pitchFamily="34" charset="0"/>
                        <a:cs typeface="Arial" pitchFamily="34" charset="0"/>
                      </a:endParaRPr>
                    </a:p>
                  </a:txBody>
                  <a:tcPr anchor="ctr"/>
                </a:tc>
                <a:extLst>
                  <a:ext uri="{0D108BD9-81ED-4DB2-BD59-A6C34878D82A}">
                    <a16:rowId xmlns:a16="http://schemas.microsoft.com/office/drawing/2014/main" val="10003"/>
                  </a:ext>
                </a:extLst>
              </a:tr>
              <a:tr h="964907">
                <a:tc>
                  <a:txBody>
                    <a:bodyPr/>
                    <a:lstStyle/>
                    <a:p>
                      <a:pPr algn="ctr"/>
                      <a:r>
                        <a:rPr lang="pt-BR" dirty="0"/>
                        <a:t>Valor</a:t>
                      </a:r>
                      <a:r>
                        <a:rPr lang="pt-BR" baseline="0" dirty="0"/>
                        <a:t> Mínimo (70%) Lei 11.494/2007</a:t>
                      </a:r>
                      <a:endParaRPr lang="pt-BR" dirty="0"/>
                    </a:p>
                  </a:txBody>
                  <a:tcPr anchor="ctr"/>
                </a:tc>
                <a:tc>
                  <a:txBody>
                    <a:bodyPr/>
                    <a:lstStyle/>
                    <a:p>
                      <a:pPr algn="ctr"/>
                      <a:r>
                        <a:rPr lang="pt-BR" dirty="0"/>
                        <a:t>2.249.512,52</a:t>
                      </a:r>
                      <a:endParaRPr lang="pt-BR" sz="1800" b="0" dirty="0">
                        <a:latin typeface="Arial" pitchFamily="34" charset="0"/>
                        <a:cs typeface="Arial" pitchFamily="34" charset="0"/>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A76DE7-D203-2981-E99E-51CC178F1DB0}"/>
              </a:ext>
            </a:extLst>
          </p:cNvPr>
          <p:cNvSpPr>
            <a:spLocks noGrp="1"/>
          </p:cNvSpPr>
          <p:nvPr>
            <p:ph type="title"/>
          </p:nvPr>
        </p:nvSpPr>
        <p:spPr>
          <a:xfrm>
            <a:off x="457200" y="152400"/>
            <a:ext cx="8229600" cy="828328"/>
          </a:xfrm>
        </p:spPr>
        <p:txBody>
          <a:bodyPr>
            <a:normAutofit/>
          </a:bodyPr>
          <a:lstStyle/>
          <a:p>
            <a:pPr algn="ctr"/>
            <a:r>
              <a:rPr lang="pt-BR" b="1" dirty="0">
                <a:solidFill>
                  <a:schemeClr val="tx1"/>
                </a:solidFill>
              </a:rPr>
              <a:t>REPASSE AO TERCEIRO SETOR</a:t>
            </a:r>
          </a:p>
        </p:txBody>
      </p:sp>
      <p:graphicFrame>
        <p:nvGraphicFramePr>
          <p:cNvPr id="3" name="Tabela 2">
            <a:extLst>
              <a:ext uri="{FF2B5EF4-FFF2-40B4-BE49-F238E27FC236}">
                <a16:creationId xmlns:a16="http://schemas.microsoft.com/office/drawing/2014/main" id="{198CC62C-712E-9E7F-E22C-D6A78521E571}"/>
              </a:ext>
            </a:extLst>
          </p:cNvPr>
          <p:cNvGraphicFramePr>
            <a:graphicFrameLocks noGrp="1"/>
          </p:cNvGraphicFramePr>
          <p:nvPr>
            <p:extLst>
              <p:ext uri="{D42A27DB-BD31-4B8C-83A1-F6EECF244321}">
                <p14:modId xmlns:p14="http://schemas.microsoft.com/office/powerpoint/2010/main" val="2275865798"/>
              </p:ext>
            </p:extLst>
          </p:nvPr>
        </p:nvGraphicFramePr>
        <p:xfrm>
          <a:off x="755575" y="1196752"/>
          <a:ext cx="7632849" cy="4890461"/>
        </p:xfrm>
        <a:graphic>
          <a:graphicData uri="http://schemas.openxmlformats.org/drawingml/2006/table">
            <a:tbl>
              <a:tblPr firstRow="1" bandRow="1">
                <a:tableStyleId>{5C22544A-7EE6-4342-B048-85BDC9FD1C3A}</a:tableStyleId>
              </a:tblPr>
              <a:tblGrid>
                <a:gridCol w="2544283">
                  <a:extLst>
                    <a:ext uri="{9D8B030D-6E8A-4147-A177-3AD203B41FA5}">
                      <a16:colId xmlns:a16="http://schemas.microsoft.com/office/drawing/2014/main" val="1893522070"/>
                    </a:ext>
                  </a:extLst>
                </a:gridCol>
                <a:gridCol w="2544283">
                  <a:extLst>
                    <a:ext uri="{9D8B030D-6E8A-4147-A177-3AD203B41FA5}">
                      <a16:colId xmlns:a16="http://schemas.microsoft.com/office/drawing/2014/main" val="4015222295"/>
                    </a:ext>
                  </a:extLst>
                </a:gridCol>
                <a:gridCol w="2544283">
                  <a:extLst>
                    <a:ext uri="{9D8B030D-6E8A-4147-A177-3AD203B41FA5}">
                      <a16:colId xmlns:a16="http://schemas.microsoft.com/office/drawing/2014/main" val="792730502"/>
                    </a:ext>
                  </a:extLst>
                </a:gridCol>
              </a:tblGrid>
              <a:tr h="695811">
                <a:tc>
                  <a:txBody>
                    <a:bodyPr/>
                    <a:lstStyle/>
                    <a:p>
                      <a:pPr algn="ctr"/>
                      <a:r>
                        <a:rPr lang="pt-BR" dirty="0"/>
                        <a:t>INSTITUIÇÃO</a:t>
                      </a:r>
                    </a:p>
                  </a:txBody>
                  <a:tcPr>
                    <a:solidFill>
                      <a:schemeClr val="bg2">
                        <a:lumMod val="60000"/>
                        <a:lumOff val="40000"/>
                      </a:schemeClr>
                    </a:solidFill>
                  </a:tcPr>
                </a:tc>
                <a:tc>
                  <a:txBody>
                    <a:bodyPr/>
                    <a:lstStyle/>
                    <a:p>
                      <a:pPr algn="ctr"/>
                      <a:r>
                        <a:rPr lang="pt-BR" dirty="0"/>
                        <a:t>REPASSE MÊS</a:t>
                      </a:r>
                    </a:p>
                  </a:txBody>
                  <a:tcPr>
                    <a:solidFill>
                      <a:schemeClr val="bg2">
                        <a:lumMod val="60000"/>
                        <a:lumOff val="40000"/>
                      </a:schemeClr>
                    </a:solidFill>
                  </a:tcPr>
                </a:tc>
                <a:tc>
                  <a:txBody>
                    <a:bodyPr/>
                    <a:lstStyle/>
                    <a:p>
                      <a:pPr algn="ctr"/>
                      <a:r>
                        <a:rPr lang="pt-BR" dirty="0"/>
                        <a:t>REPASSE 1º QUADRIMESTRE</a:t>
                      </a:r>
                    </a:p>
                  </a:txBody>
                  <a:tcPr>
                    <a:solidFill>
                      <a:schemeClr val="bg2">
                        <a:lumMod val="60000"/>
                        <a:lumOff val="40000"/>
                      </a:schemeClr>
                    </a:solidFill>
                  </a:tcPr>
                </a:tc>
                <a:extLst>
                  <a:ext uri="{0D108BD9-81ED-4DB2-BD59-A6C34878D82A}">
                    <a16:rowId xmlns:a16="http://schemas.microsoft.com/office/drawing/2014/main" val="3695452077"/>
                  </a:ext>
                </a:extLst>
              </a:tr>
              <a:tr h="994015">
                <a:tc>
                  <a:txBody>
                    <a:bodyPr/>
                    <a:lstStyle/>
                    <a:p>
                      <a:pPr algn="ctr"/>
                      <a:r>
                        <a:rPr lang="pt-BR" dirty="0"/>
                        <a:t>APAE - ASSOCIACAO DE PAIS E AMIGOS DO EXCEPCIONAL </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10.250,00 / MÊS</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41.000,00</a:t>
                      </a:r>
                    </a:p>
                  </a:txBody>
                  <a:tcPr/>
                </a:tc>
                <a:extLst>
                  <a:ext uri="{0D108BD9-81ED-4DB2-BD59-A6C34878D82A}">
                    <a16:rowId xmlns:a16="http://schemas.microsoft.com/office/drawing/2014/main" val="3191707857"/>
                  </a:ext>
                </a:extLst>
              </a:tr>
              <a:tr h="994015">
                <a:tc>
                  <a:txBody>
                    <a:bodyPr/>
                    <a:lstStyle/>
                    <a:p>
                      <a:pPr algn="ctr"/>
                      <a:r>
                        <a:rPr lang="pt-BR" dirty="0"/>
                        <a:t>LAR DOS VELHINHOS DA SOCIEDADE DE SAO VICENTE</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12.000,00 / MÊS</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48.000,00</a:t>
                      </a:r>
                    </a:p>
                  </a:txBody>
                  <a:tcPr/>
                </a:tc>
                <a:extLst>
                  <a:ext uri="{0D108BD9-81ED-4DB2-BD59-A6C34878D82A}">
                    <a16:rowId xmlns:a16="http://schemas.microsoft.com/office/drawing/2014/main" val="742302731"/>
                  </a:ext>
                </a:extLst>
              </a:tr>
              <a:tr h="12922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LAR DOS VELHINHOS DA SOCIEDADE DE SAO VICENTE</a:t>
                      </a:r>
                    </a:p>
                    <a:p>
                      <a:pPr algn="ctr"/>
                      <a:endParaRPr lang="pt-BR" dirty="0"/>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ÚNICO</a:t>
                      </a:r>
                    </a:p>
                    <a:p>
                      <a:pPr algn="ctr"/>
                      <a:r>
                        <a:rPr lang="pt-BR" dirty="0">
                          <a:latin typeface="Arial" panose="020B0604020202020204" pitchFamily="34" charset="0"/>
                          <a:cs typeface="Arial" panose="020B0604020202020204" pitchFamily="34" charset="0"/>
                        </a:rPr>
                        <a:t> (Emenda Parlamentar)</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50.000,00</a:t>
                      </a:r>
                    </a:p>
                  </a:txBody>
                  <a:tcPr/>
                </a:tc>
                <a:extLst>
                  <a:ext uri="{0D108BD9-81ED-4DB2-BD59-A6C34878D82A}">
                    <a16:rowId xmlns:a16="http://schemas.microsoft.com/office/drawing/2014/main" val="3996030799"/>
                  </a:ext>
                </a:extLst>
              </a:tr>
              <a:tr h="695811">
                <a:tc>
                  <a:txBody>
                    <a:bodyPr/>
                    <a:lstStyle/>
                    <a:p>
                      <a:pPr algn="ctr"/>
                      <a:r>
                        <a:rPr lang="pt-BR" dirty="0"/>
                        <a:t>INSTITUTO ACOLHER ASSISTENCIA SOCIAL </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11.700,00 / MÊS</a:t>
                      </a:r>
                    </a:p>
                  </a:txBody>
                  <a:tcPr/>
                </a:tc>
                <a:tc>
                  <a:txBody>
                    <a:bodyPr/>
                    <a:lstStyle/>
                    <a:p>
                      <a:pPr algn="ctr"/>
                      <a:endParaRPr lang="pt-BR" dirty="0">
                        <a:latin typeface="Arial" panose="020B0604020202020204" pitchFamily="34" charset="0"/>
                        <a:cs typeface="Arial" panose="020B0604020202020204" pitchFamily="34" charset="0"/>
                      </a:endParaRPr>
                    </a:p>
                    <a:p>
                      <a:pPr algn="ctr"/>
                      <a:r>
                        <a:rPr lang="pt-BR" dirty="0">
                          <a:latin typeface="Arial" panose="020B0604020202020204" pitchFamily="34" charset="0"/>
                          <a:cs typeface="Arial" panose="020B0604020202020204" pitchFamily="34" charset="0"/>
                        </a:rPr>
                        <a:t>35.100,00</a:t>
                      </a:r>
                    </a:p>
                    <a:p>
                      <a:pPr algn="ct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8941416"/>
                  </a:ext>
                </a:extLst>
              </a:tr>
            </a:tbl>
          </a:graphicData>
        </a:graphic>
      </p:graphicFrame>
    </p:spTree>
    <p:extLst>
      <p:ext uri="{BB962C8B-B14F-4D97-AF65-F5344CB8AC3E}">
        <p14:creationId xmlns:p14="http://schemas.microsoft.com/office/powerpoint/2010/main" val="1104283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1944215"/>
          </a:xfrm>
        </p:spPr>
        <p:txBody>
          <a:bodyPr>
            <a:normAutofit fontScale="90000"/>
          </a:bodyPr>
          <a:lstStyle/>
          <a:p>
            <a:br>
              <a:rPr lang="pt-BR" b="1" dirty="0">
                <a:latin typeface="Arial" pitchFamily="34" charset="0"/>
                <a:cs typeface="Arial" pitchFamily="34" charset="0"/>
              </a:rPr>
            </a:br>
            <a:br>
              <a:rPr lang="pt-BR" b="1" dirty="0">
                <a:latin typeface="Arial" pitchFamily="34" charset="0"/>
                <a:cs typeface="Arial" pitchFamily="34" charset="0"/>
              </a:rPr>
            </a:br>
            <a:r>
              <a:rPr lang="pt-BR" b="1" dirty="0">
                <a:latin typeface="Arial" pitchFamily="34" charset="0"/>
                <a:cs typeface="Arial" pitchFamily="34" charset="0"/>
              </a:rPr>
              <a:t>AUDIÊNCIA PÚBLICA</a:t>
            </a:r>
            <a:br>
              <a:rPr lang="pt-BR" b="1" dirty="0">
                <a:latin typeface="Arial" pitchFamily="34" charset="0"/>
                <a:cs typeface="Arial" pitchFamily="34" charset="0"/>
              </a:rPr>
            </a:br>
            <a:br>
              <a:rPr lang="pt-BR" b="1" dirty="0">
                <a:latin typeface="Arial" pitchFamily="34" charset="0"/>
                <a:cs typeface="Arial" pitchFamily="34" charset="0"/>
              </a:rPr>
            </a:br>
            <a:r>
              <a:rPr lang="pt-BR" b="1" dirty="0">
                <a:latin typeface="Arial" pitchFamily="34" charset="0"/>
                <a:cs typeface="Arial" pitchFamily="34" charset="0"/>
              </a:rPr>
              <a:t>1º QUADRIMESTRE - 2025</a:t>
            </a:r>
          </a:p>
        </p:txBody>
      </p:sp>
      <p:pic>
        <p:nvPicPr>
          <p:cNvPr id="5" name="Imagem 4" descr="logo.png"/>
          <p:cNvPicPr/>
          <p:nvPr/>
        </p:nvPicPr>
        <p:blipFill>
          <a:blip r:embed="rId2"/>
          <a:stretch>
            <a:fillRect/>
          </a:stretch>
        </p:blipFill>
        <p:spPr>
          <a:xfrm>
            <a:off x="3357554" y="4000504"/>
            <a:ext cx="2857520" cy="2428892"/>
          </a:xfrm>
          <a:prstGeom prst="rect">
            <a:avLst/>
          </a:prstGeom>
        </p:spPr>
      </p:pic>
    </p:spTree>
    <p:extLst>
      <p:ext uri="{BB962C8B-B14F-4D97-AF65-F5344CB8AC3E}">
        <p14:creationId xmlns:p14="http://schemas.microsoft.com/office/powerpoint/2010/main" val="171834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0"/>
            <a:ext cx="7859216" cy="4525963"/>
          </a:xfrm>
        </p:spPr>
        <p:txBody>
          <a:bodyPr/>
          <a:lstStyle/>
          <a:p>
            <a:pPr algn="ctr">
              <a:buNone/>
            </a:pPr>
            <a:endParaRPr lang="pt-BR" b="1" dirty="0">
              <a:latin typeface="Arial" pitchFamily="34" charset="0"/>
              <a:cs typeface="Arial" pitchFamily="34" charset="0"/>
            </a:endParaRPr>
          </a:p>
          <a:p>
            <a:pPr algn="ctr">
              <a:buNone/>
            </a:pPr>
            <a:endParaRPr lang="pt-BR" b="1" dirty="0">
              <a:latin typeface="Arial" pitchFamily="34" charset="0"/>
              <a:cs typeface="Arial" pitchFamily="34" charset="0"/>
            </a:endParaRPr>
          </a:p>
          <a:p>
            <a:pPr algn="ctr">
              <a:buNone/>
            </a:pPr>
            <a:r>
              <a:rPr lang="pt-BR" b="1" dirty="0">
                <a:latin typeface="Arial" pitchFamily="34" charset="0"/>
                <a:cs typeface="Arial" pitchFamily="34" charset="0"/>
              </a:rPr>
              <a:t>OBJETIVO</a:t>
            </a:r>
          </a:p>
          <a:p>
            <a:pPr algn="just">
              <a:buNone/>
            </a:pPr>
            <a:r>
              <a:rPr lang="pt-BR" dirty="0">
                <a:latin typeface="Arial" pitchFamily="34" charset="0"/>
                <a:cs typeface="Arial" pitchFamily="34" charset="0"/>
              </a:rPr>
              <a:t>   Esta Audiência tem por objetivo abordar, de forma resumida, a execução orçamentária e financeira do 1º quadrimestre do exercício de 2025, bem como apresentar a execução das metas estabelecidas na LDO, conforme disposto no § 4º do art. 9º da LRF. </a:t>
            </a:r>
          </a:p>
        </p:txBody>
      </p:sp>
      <p:sp>
        <p:nvSpPr>
          <p:cNvPr id="2" name="Título 1"/>
          <p:cNvSpPr>
            <a:spLocks noGrp="1"/>
          </p:cNvSpPr>
          <p:nvPr>
            <p:ph type="title"/>
          </p:nvPr>
        </p:nvSpPr>
        <p:spPr/>
        <p:txBody>
          <a:bodyPr>
            <a:normAutofit/>
          </a:bodyPr>
          <a:lstStyle/>
          <a:p>
            <a:r>
              <a:rPr lang="pt-BR" sz="2400" b="1" dirty="0">
                <a:latin typeface="Arial" pitchFamily="34" charset="0"/>
                <a:cs typeface="Arial" pitchFamily="34" charset="0"/>
              </a:rPr>
              <a:t>AUDIÊNCIA PÚBLICA - 1º QUADRIMESTRE - 2025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1071546"/>
            <a:ext cx="8401080" cy="5054617"/>
          </a:xfrm>
        </p:spPr>
        <p:txBody>
          <a:bodyPr/>
          <a:lstStyle/>
          <a:p>
            <a:pPr>
              <a:buNone/>
            </a:pPr>
            <a:endParaRPr lang="pt-BR" dirty="0"/>
          </a:p>
        </p:txBody>
      </p:sp>
      <p:sp>
        <p:nvSpPr>
          <p:cNvPr id="2" name="Título 1"/>
          <p:cNvSpPr>
            <a:spLocks noGrp="1"/>
          </p:cNvSpPr>
          <p:nvPr>
            <p:ph type="title"/>
          </p:nvPr>
        </p:nvSpPr>
        <p:spPr>
          <a:xfrm>
            <a:off x="457200" y="260648"/>
            <a:ext cx="8229600" cy="576064"/>
          </a:xfrm>
        </p:spPr>
        <p:txBody>
          <a:bodyPr>
            <a:normAutofit fontScale="90000"/>
          </a:bodyPr>
          <a:lstStyle/>
          <a:p>
            <a:r>
              <a:rPr lang="pt-BR" b="1" dirty="0"/>
              <a:t>METAS ARRECADAÇÃO – JAN A  ABR</a:t>
            </a:r>
          </a:p>
        </p:txBody>
      </p:sp>
      <p:graphicFrame>
        <p:nvGraphicFramePr>
          <p:cNvPr id="7" name="Tabela 6"/>
          <p:cNvGraphicFramePr>
            <a:graphicFrameLocks noGrp="1"/>
          </p:cNvGraphicFramePr>
          <p:nvPr>
            <p:extLst>
              <p:ext uri="{D42A27DB-BD31-4B8C-83A1-F6EECF244321}">
                <p14:modId xmlns:p14="http://schemas.microsoft.com/office/powerpoint/2010/main" val="1947672243"/>
              </p:ext>
            </p:extLst>
          </p:nvPr>
        </p:nvGraphicFramePr>
        <p:xfrm>
          <a:off x="214282" y="785794"/>
          <a:ext cx="8712968" cy="5407786"/>
        </p:xfrm>
        <a:graphic>
          <a:graphicData uri="http://schemas.openxmlformats.org/drawingml/2006/table">
            <a:tbl>
              <a:tblPr firstRow="1" bandRow="1">
                <a:tableStyleId>{5C22544A-7EE6-4342-B048-85BDC9FD1C3A}</a:tableStyleId>
              </a:tblPr>
              <a:tblGrid>
                <a:gridCol w="2966115">
                  <a:extLst>
                    <a:ext uri="{9D8B030D-6E8A-4147-A177-3AD203B41FA5}">
                      <a16:colId xmlns:a16="http://schemas.microsoft.com/office/drawing/2014/main" val="20000"/>
                    </a:ext>
                  </a:extLst>
                </a:gridCol>
                <a:gridCol w="2266364">
                  <a:extLst>
                    <a:ext uri="{9D8B030D-6E8A-4147-A177-3AD203B41FA5}">
                      <a16:colId xmlns:a16="http://schemas.microsoft.com/office/drawing/2014/main" val="20001"/>
                    </a:ext>
                  </a:extLst>
                </a:gridCol>
                <a:gridCol w="2023540">
                  <a:extLst>
                    <a:ext uri="{9D8B030D-6E8A-4147-A177-3AD203B41FA5}">
                      <a16:colId xmlns:a16="http://schemas.microsoft.com/office/drawing/2014/main" val="20002"/>
                    </a:ext>
                  </a:extLst>
                </a:gridCol>
                <a:gridCol w="1456949">
                  <a:extLst>
                    <a:ext uri="{9D8B030D-6E8A-4147-A177-3AD203B41FA5}">
                      <a16:colId xmlns:a16="http://schemas.microsoft.com/office/drawing/2014/main" val="20003"/>
                    </a:ext>
                  </a:extLst>
                </a:gridCol>
              </a:tblGrid>
              <a:tr h="358952">
                <a:tc rowSpan="2">
                  <a:txBody>
                    <a:bodyPr/>
                    <a:lstStyle/>
                    <a:p>
                      <a:pPr algn="ctr"/>
                      <a:r>
                        <a:rPr lang="pt-BR" sz="1600" dirty="0">
                          <a:solidFill>
                            <a:schemeClr val="bg1"/>
                          </a:solidFill>
                          <a:latin typeface="+mn-lt"/>
                        </a:rPr>
                        <a:t>Receitas</a:t>
                      </a:r>
                    </a:p>
                  </a:txBody>
                  <a:tcPr anchor="ctr">
                    <a:solidFill>
                      <a:schemeClr val="bg2">
                        <a:lumMod val="60000"/>
                        <a:lumOff val="40000"/>
                      </a:schemeClr>
                    </a:solidFill>
                  </a:tcPr>
                </a:tc>
                <a:tc gridSpan="3">
                  <a:txBody>
                    <a:bodyPr/>
                    <a:lstStyle/>
                    <a:p>
                      <a:pPr algn="ctr"/>
                      <a:r>
                        <a:rPr lang="pt-BR" sz="2800" dirty="0">
                          <a:solidFill>
                            <a:schemeClr val="bg1"/>
                          </a:solidFill>
                        </a:rPr>
                        <a:t>2025</a:t>
                      </a:r>
                    </a:p>
                  </a:txBody>
                  <a:tcPr>
                    <a:solidFill>
                      <a:schemeClr val="bg2">
                        <a:lumMod val="60000"/>
                        <a:lumOff val="40000"/>
                      </a:schemeClr>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val="10000"/>
                  </a:ext>
                </a:extLst>
              </a:tr>
              <a:tr h="373668">
                <a:tc vMerge="1">
                  <a:txBody>
                    <a:bodyPr/>
                    <a:lstStyle/>
                    <a:p>
                      <a:endParaRPr lang="pt-BR" dirty="0"/>
                    </a:p>
                  </a:txBody>
                  <a:tcPr/>
                </a:tc>
                <a:tc>
                  <a:txBody>
                    <a:bodyPr/>
                    <a:lstStyle/>
                    <a:p>
                      <a:pPr algn="ctr"/>
                      <a:r>
                        <a:rPr lang="pt-BR" sz="1600" b="1" dirty="0">
                          <a:solidFill>
                            <a:schemeClr val="bg1"/>
                          </a:solidFill>
                          <a:latin typeface="+mn-lt"/>
                        </a:rPr>
                        <a:t>Meta</a:t>
                      </a:r>
                    </a:p>
                  </a:txBody>
                  <a:tcPr>
                    <a:solidFill>
                      <a:schemeClr val="bg2">
                        <a:lumMod val="60000"/>
                        <a:lumOff val="40000"/>
                      </a:schemeClr>
                    </a:solidFill>
                  </a:tcPr>
                </a:tc>
                <a:tc>
                  <a:txBody>
                    <a:bodyPr/>
                    <a:lstStyle/>
                    <a:p>
                      <a:pPr algn="ctr"/>
                      <a:r>
                        <a:rPr lang="pt-BR" sz="1600" b="1" dirty="0">
                          <a:solidFill>
                            <a:schemeClr val="bg1"/>
                          </a:solidFill>
                          <a:latin typeface="+mn-lt"/>
                        </a:rPr>
                        <a:t>Execução</a:t>
                      </a:r>
                    </a:p>
                  </a:txBody>
                  <a:tcPr>
                    <a:solidFill>
                      <a:schemeClr val="bg2">
                        <a:lumMod val="60000"/>
                        <a:lumOff val="40000"/>
                      </a:schemeClr>
                    </a:solidFill>
                  </a:tcPr>
                </a:tc>
                <a:tc>
                  <a:txBody>
                    <a:bodyPr/>
                    <a:lstStyle/>
                    <a:p>
                      <a:pPr algn="ctr"/>
                      <a:r>
                        <a:rPr lang="pt-BR" sz="1600" b="1" dirty="0">
                          <a:solidFill>
                            <a:schemeClr val="bg1"/>
                          </a:solidFill>
                          <a:latin typeface="+mn-lt"/>
                        </a:rPr>
                        <a:t>%</a:t>
                      </a:r>
                    </a:p>
                  </a:txBody>
                  <a:tcPr>
                    <a:solidFill>
                      <a:schemeClr val="bg2">
                        <a:lumMod val="60000"/>
                        <a:lumOff val="40000"/>
                      </a:schemeClr>
                    </a:solidFill>
                  </a:tcPr>
                </a:tc>
                <a:extLst>
                  <a:ext uri="{0D108BD9-81ED-4DB2-BD59-A6C34878D82A}">
                    <a16:rowId xmlns:a16="http://schemas.microsoft.com/office/drawing/2014/main" val="10001"/>
                  </a:ext>
                </a:extLst>
              </a:tr>
              <a:tr h="350997">
                <a:tc>
                  <a:txBody>
                    <a:bodyPr/>
                    <a:lstStyle/>
                    <a:p>
                      <a:r>
                        <a:rPr lang="pt-BR" sz="1600" b="1" dirty="0">
                          <a:latin typeface="+mn-lt"/>
                        </a:rPr>
                        <a:t>Receitas Correntes</a:t>
                      </a:r>
                    </a:p>
                  </a:txBody>
                  <a:tcPr/>
                </a:tc>
                <a:tc>
                  <a:txBody>
                    <a:bodyPr/>
                    <a:lstStyle/>
                    <a:p>
                      <a:pPr algn="ctr"/>
                      <a:r>
                        <a:rPr lang="pt-BR" sz="1600" dirty="0">
                          <a:latin typeface="Arial" panose="020B0604020202020204" pitchFamily="34" charset="0"/>
                          <a:cs typeface="Arial" panose="020B0604020202020204" pitchFamily="34" charset="0"/>
                        </a:rPr>
                        <a:t>53.544.020,00</a:t>
                      </a:r>
                      <a:endParaRPr lang="pt-BR" sz="1600" b="1" dirty="0">
                        <a:latin typeface="Arial" panose="020B0604020202020204" pitchFamily="34" charset="0"/>
                        <a:cs typeface="Arial" panose="020B0604020202020204" pitchFamily="34" charset="0"/>
                      </a:endParaRPr>
                    </a:p>
                  </a:txBody>
                  <a:tcPr/>
                </a:tc>
                <a:tc>
                  <a:txBody>
                    <a:bodyPr/>
                    <a:lstStyle/>
                    <a:p>
                      <a:pPr algn="ctr"/>
                      <a:r>
                        <a:rPr lang="pt-BR" sz="1600" dirty="0">
                          <a:latin typeface="Arial" panose="020B0604020202020204" pitchFamily="34" charset="0"/>
                          <a:cs typeface="Arial" panose="020B0604020202020204" pitchFamily="34" charset="0"/>
                        </a:rPr>
                        <a:t>17.542.933,86</a:t>
                      </a:r>
                      <a:endParaRPr lang="pt-BR" sz="1600" b="1" dirty="0">
                        <a:latin typeface="Arial" panose="020B0604020202020204" pitchFamily="34" charset="0"/>
                        <a:cs typeface="Arial" panose="020B0604020202020204" pitchFamily="34" charset="0"/>
                      </a:endParaRP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32,76</a:t>
                      </a:r>
                    </a:p>
                  </a:txBody>
                  <a:tcPr marL="9525" marR="9525" marT="9525" marB="0" anchor="ctr"/>
                </a:tc>
                <a:extLst>
                  <a:ext uri="{0D108BD9-81ED-4DB2-BD59-A6C34878D82A}">
                    <a16:rowId xmlns:a16="http://schemas.microsoft.com/office/drawing/2014/main" val="10002"/>
                  </a:ext>
                </a:extLst>
              </a:tr>
              <a:tr h="350997">
                <a:tc>
                  <a:txBody>
                    <a:bodyPr/>
                    <a:lstStyle/>
                    <a:p>
                      <a:r>
                        <a:rPr lang="pt-BR" sz="1600" dirty="0">
                          <a:latin typeface="+mn-lt"/>
                        </a:rPr>
                        <a:t>Tributárias</a:t>
                      </a:r>
                    </a:p>
                  </a:txBody>
                  <a:tcPr/>
                </a:tc>
                <a:tc>
                  <a:txBody>
                    <a:bodyPr/>
                    <a:lstStyle/>
                    <a:p>
                      <a:pPr algn="ctr"/>
                      <a:r>
                        <a:rPr lang="pt-BR" sz="1600" dirty="0">
                          <a:latin typeface="Arial" panose="020B0604020202020204" pitchFamily="34" charset="0"/>
                          <a:cs typeface="Arial" panose="020B0604020202020204" pitchFamily="34" charset="0"/>
                        </a:rPr>
                        <a:t>5.604.450,00 </a:t>
                      </a:r>
                    </a:p>
                  </a:txBody>
                  <a:tcPr/>
                </a:tc>
                <a:tc>
                  <a:txBody>
                    <a:bodyPr/>
                    <a:lstStyle/>
                    <a:p>
                      <a:pPr algn="ctr"/>
                      <a:r>
                        <a:rPr lang="pt-BR" sz="1600" dirty="0">
                          <a:latin typeface="Arial" panose="020B0604020202020204" pitchFamily="34" charset="0"/>
                          <a:cs typeface="Arial" panose="020B0604020202020204" pitchFamily="34" charset="0"/>
                        </a:rPr>
                        <a:t>2.834.527,49</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50,58</a:t>
                      </a:r>
                    </a:p>
                  </a:txBody>
                  <a:tcPr marL="9525" marR="9525" marT="9525" marB="0" anchor="ctr"/>
                </a:tc>
                <a:extLst>
                  <a:ext uri="{0D108BD9-81ED-4DB2-BD59-A6C34878D82A}">
                    <a16:rowId xmlns:a16="http://schemas.microsoft.com/office/drawing/2014/main" val="10003"/>
                  </a:ext>
                </a:extLst>
              </a:tr>
              <a:tr h="321748">
                <a:tc>
                  <a:txBody>
                    <a:bodyPr/>
                    <a:lstStyle/>
                    <a:p>
                      <a:r>
                        <a:rPr lang="pt-BR" sz="1600" dirty="0">
                          <a:latin typeface="+mn-lt"/>
                        </a:rPr>
                        <a:t>Contribuições</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tc>
                <a:extLst>
                  <a:ext uri="{0D108BD9-81ED-4DB2-BD59-A6C34878D82A}">
                    <a16:rowId xmlns:a16="http://schemas.microsoft.com/office/drawing/2014/main" val="3833916462"/>
                  </a:ext>
                </a:extLst>
              </a:tr>
              <a:tr h="321748">
                <a:tc>
                  <a:txBody>
                    <a:bodyPr/>
                    <a:lstStyle/>
                    <a:p>
                      <a:r>
                        <a:rPr lang="pt-BR" sz="1600" dirty="0">
                          <a:latin typeface="+mn-lt"/>
                        </a:rPr>
                        <a:t>Patrimoniais</a:t>
                      </a:r>
                    </a:p>
                  </a:txBody>
                  <a:tcPr/>
                </a:tc>
                <a:tc>
                  <a:txBody>
                    <a:bodyPr/>
                    <a:lstStyle/>
                    <a:p>
                      <a:pPr algn="ctr"/>
                      <a:r>
                        <a:rPr lang="pt-BR" sz="1600" dirty="0">
                          <a:latin typeface="Arial" panose="020B0604020202020204" pitchFamily="34" charset="0"/>
                          <a:cs typeface="Arial" panose="020B0604020202020204" pitchFamily="34" charset="0"/>
                        </a:rPr>
                        <a:t>188.700,00 </a:t>
                      </a:r>
                    </a:p>
                  </a:txBody>
                  <a:tcPr/>
                </a:tc>
                <a:tc>
                  <a:txBody>
                    <a:bodyPr/>
                    <a:lstStyle/>
                    <a:p>
                      <a:pPr algn="ctr"/>
                      <a:r>
                        <a:rPr lang="pt-BR" sz="1600" dirty="0">
                          <a:latin typeface="Arial" panose="020B0604020202020204" pitchFamily="34" charset="0"/>
                          <a:cs typeface="Arial" panose="020B0604020202020204" pitchFamily="34" charset="0"/>
                        </a:rPr>
                        <a:t>64.056,96 </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33,95</a:t>
                      </a:r>
                    </a:p>
                  </a:txBody>
                  <a:tcPr marL="9525" marR="9525" marT="9525" marB="0" anchor="ctr"/>
                </a:tc>
                <a:extLst>
                  <a:ext uri="{0D108BD9-81ED-4DB2-BD59-A6C34878D82A}">
                    <a16:rowId xmlns:a16="http://schemas.microsoft.com/office/drawing/2014/main" val="10004"/>
                  </a:ext>
                </a:extLst>
              </a:tr>
              <a:tr h="321748">
                <a:tc>
                  <a:txBody>
                    <a:bodyPr/>
                    <a:lstStyle/>
                    <a:p>
                      <a:r>
                        <a:rPr lang="pt-BR" sz="1600" dirty="0">
                          <a:latin typeface="+mn-lt"/>
                        </a:rPr>
                        <a:t>Industrial</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tc>
                <a:extLst>
                  <a:ext uri="{0D108BD9-81ED-4DB2-BD59-A6C34878D82A}">
                    <a16:rowId xmlns:a16="http://schemas.microsoft.com/office/drawing/2014/main" val="2024260591"/>
                  </a:ext>
                </a:extLst>
              </a:tr>
              <a:tr h="321748">
                <a:tc>
                  <a:txBody>
                    <a:bodyPr/>
                    <a:lstStyle/>
                    <a:p>
                      <a:r>
                        <a:rPr lang="pt-BR" sz="1600" dirty="0">
                          <a:latin typeface="+mn-lt"/>
                        </a:rPr>
                        <a:t>Serviços</a:t>
                      </a:r>
                    </a:p>
                  </a:txBody>
                  <a:tcPr/>
                </a:tc>
                <a:tc>
                  <a:txBody>
                    <a:bodyPr/>
                    <a:lstStyle/>
                    <a:p>
                      <a:pPr algn="ctr"/>
                      <a:r>
                        <a:rPr lang="pt-BR" sz="1600" dirty="0">
                          <a:latin typeface="Arial" panose="020B0604020202020204" pitchFamily="34" charset="0"/>
                          <a:cs typeface="Arial" panose="020B0604020202020204" pitchFamily="34" charset="0"/>
                        </a:rPr>
                        <a:t>3.376.370,00 </a:t>
                      </a:r>
                    </a:p>
                  </a:txBody>
                  <a:tcPr/>
                </a:tc>
                <a:tc>
                  <a:txBody>
                    <a:bodyPr/>
                    <a:lstStyle/>
                    <a:p>
                      <a:pPr algn="ctr"/>
                      <a:r>
                        <a:rPr lang="pt-BR" sz="1600" dirty="0">
                          <a:latin typeface="Arial" panose="020B0604020202020204" pitchFamily="34" charset="0"/>
                          <a:cs typeface="Arial" panose="020B0604020202020204" pitchFamily="34" charset="0"/>
                        </a:rPr>
                        <a:t>634.047,36 </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18,78</a:t>
                      </a:r>
                    </a:p>
                  </a:txBody>
                  <a:tcPr marL="9525" marR="9525" marT="9525" marB="0" anchor="ctr"/>
                </a:tc>
                <a:extLst>
                  <a:ext uri="{0D108BD9-81ED-4DB2-BD59-A6C34878D82A}">
                    <a16:rowId xmlns:a16="http://schemas.microsoft.com/office/drawing/2014/main" val="10005"/>
                  </a:ext>
                </a:extLst>
              </a:tr>
              <a:tr h="342804">
                <a:tc>
                  <a:txBody>
                    <a:bodyPr/>
                    <a:lstStyle/>
                    <a:p>
                      <a:r>
                        <a:rPr lang="pt-BR" sz="1600" dirty="0">
                          <a:latin typeface="+mn-lt"/>
                        </a:rPr>
                        <a:t>Transferências Correntes</a:t>
                      </a:r>
                    </a:p>
                  </a:txBody>
                  <a:tcPr/>
                </a:tc>
                <a:tc>
                  <a:txBody>
                    <a:bodyPr/>
                    <a:lstStyle/>
                    <a:p>
                      <a:pPr algn="ctr"/>
                      <a:r>
                        <a:rPr lang="pt-BR" sz="1600" dirty="0">
                          <a:latin typeface="Arial" panose="020B0604020202020204" pitchFamily="34" charset="0"/>
                          <a:cs typeface="Arial" panose="020B0604020202020204" pitchFamily="34" charset="0"/>
                        </a:rPr>
                        <a:t>43.565.000,00 </a:t>
                      </a:r>
                    </a:p>
                  </a:txBody>
                  <a:tcPr/>
                </a:tc>
                <a:tc>
                  <a:txBody>
                    <a:bodyPr/>
                    <a:lstStyle/>
                    <a:p>
                      <a:pPr algn="ctr"/>
                      <a:r>
                        <a:rPr lang="pt-BR" sz="1600" dirty="0">
                          <a:latin typeface="Arial" panose="020B0604020202020204" pitchFamily="34" charset="0"/>
                          <a:cs typeface="Arial" panose="020B0604020202020204" pitchFamily="34" charset="0"/>
                        </a:rPr>
                        <a:t>13.619.230,41</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31,26</a:t>
                      </a:r>
                    </a:p>
                  </a:txBody>
                  <a:tcPr marL="9525" marR="9525" marT="9525" marB="0" anchor="ctr"/>
                </a:tc>
                <a:extLst>
                  <a:ext uri="{0D108BD9-81ED-4DB2-BD59-A6C34878D82A}">
                    <a16:rowId xmlns:a16="http://schemas.microsoft.com/office/drawing/2014/main" val="10006"/>
                  </a:ext>
                </a:extLst>
              </a:tr>
              <a:tr h="323125">
                <a:tc>
                  <a:txBody>
                    <a:bodyPr/>
                    <a:lstStyle/>
                    <a:p>
                      <a:r>
                        <a:rPr lang="pt-BR" sz="1600" dirty="0">
                          <a:latin typeface="+mn-lt"/>
                        </a:rPr>
                        <a:t>Outras Receitas Correntes</a:t>
                      </a:r>
                    </a:p>
                  </a:txBody>
                  <a:tcPr/>
                </a:tc>
                <a:tc>
                  <a:txBody>
                    <a:bodyPr/>
                    <a:lstStyle/>
                    <a:p>
                      <a:pPr algn="ctr"/>
                      <a:r>
                        <a:rPr lang="pt-BR" sz="1600" dirty="0">
                          <a:latin typeface="Arial" panose="020B0604020202020204" pitchFamily="34" charset="0"/>
                          <a:cs typeface="Arial" panose="020B0604020202020204" pitchFamily="34" charset="0"/>
                        </a:rPr>
                        <a:t>809.500,00 </a:t>
                      </a:r>
                    </a:p>
                  </a:txBody>
                  <a:tcPr/>
                </a:tc>
                <a:tc>
                  <a:txBody>
                    <a:bodyPr/>
                    <a:lstStyle/>
                    <a:p>
                      <a:pPr algn="ctr"/>
                      <a:r>
                        <a:rPr lang="pt-BR" sz="1600" dirty="0">
                          <a:latin typeface="Arial" panose="020B0604020202020204" pitchFamily="34" charset="0"/>
                          <a:cs typeface="Arial" panose="020B0604020202020204" pitchFamily="34" charset="0"/>
                        </a:rPr>
                        <a:t>391.071,64 </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48,31</a:t>
                      </a:r>
                    </a:p>
                  </a:txBody>
                  <a:tcPr marL="9525" marR="9525" marT="9525" marB="0" anchor="ctr"/>
                </a:tc>
                <a:extLst>
                  <a:ext uri="{0D108BD9-81ED-4DB2-BD59-A6C34878D82A}">
                    <a16:rowId xmlns:a16="http://schemas.microsoft.com/office/drawing/2014/main" val="10007"/>
                  </a:ext>
                </a:extLst>
              </a:tr>
              <a:tr h="358952">
                <a:tc>
                  <a:txBody>
                    <a:bodyPr/>
                    <a:lstStyle/>
                    <a:p>
                      <a:r>
                        <a:rPr lang="pt-BR" sz="1600" b="1" dirty="0">
                          <a:latin typeface="+mn-lt"/>
                        </a:rPr>
                        <a:t>Receitas Capital</a:t>
                      </a:r>
                    </a:p>
                  </a:txBody>
                  <a:tcPr/>
                </a:tc>
                <a:tc>
                  <a:txBody>
                    <a:bodyPr/>
                    <a:lstStyle/>
                    <a:p>
                      <a:pPr algn="ctr"/>
                      <a:r>
                        <a:rPr lang="pt-BR" sz="1600" dirty="0">
                          <a:latin typeface="Arial" panose="020B0604020202020204" pitchFamily="34" charset="0"/>
                          <a:cs typeface="Arial" panose="020B0604020202020204" pitchFamily="34" charset="0"/>
                        </a:rPr>
                        <a:t>600.000,00</a:t>
                      </a:r>
                      <a:endParaRPr lang="pt-BR" sz="1600" b="1" dirty="0">
                        <a:latin typeface="Arial" panose="020B0604020202020204" pitchFamily="34" charset="0"/>
                        <a:cs typeface="Arial" panose="020B0604020202020204" pitchFamily="34" charset="0"/>
                      </a:endParaRPr>
                    </a:p>
                  </a:txBody>
                  <a:tcPr/>
                </a:tc>
                <a:tc>
                  <a:txBody>
                    <a:bodyPr/>
                    <a:lstStyle/>
                    <a:p>
                      <a:pPr algn="ctr"/>
                      <a:r>
                        <a:rPr lang="pt-BR" sz="1600" dirty="0">
                          <a:latin typeface="Arial" panose="020B0604020202020204" pitchFamily="34" charset="0"/>
                          <a:cs typeface="Arial" panose="020B0604020202020204" pitchFamily="34" charset="0"/>
                        </a:rPr>
                        <a:t>419.400,00</a:t>
                      </a:r>
                      <a:endParaRPr lang="pt-BR" sz="1600" b="1" dirty="0">
                        <a:latin typeface="Arial" panose="020B0604020202020204" pitchFamily="34" charset="0"/>
                        <a:cs typeface="Arial" panose="020B0604020202020204" pitchFamily="34" charset="0"/>
                      </a:endParaRP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69,90</a:t>
                      </a:r>
                    </a:p>
                  </a:txBody>
                  <a:tcPr marL="9525" marR="9525" marT="9525" marB="0" anchor="ctr"/>
                </a:tc>
                <a:extLst>
                  <a:ext uri="{0D108BD9-81ED-4DB2-BD59-A6C34878D82A}">
                    <a16:rowId xmlns:a16="http://schemas.microsoft.com/office/drawing/2014/main" val="10008"/>
                  </a:ext>
                </a:extLst>
              </a:tr>
              <a:tr h="358952">
                <a:tc>
                  <a:txBody>
                    <a:bodyPr/>
                    <a:lstStyle/>
                    <a:p>
                      <a:r>
                        <a:rPr lang="pt-BR" sz="1600" dirty="0">
                          <a:latin typeface="+mn-lt"/>
                        </a:rPr>
                        <a:t>Operações</a:t>
                      </a:r>
                      <a:r>
                        <a:rPr lang="pt-BR" sz="1600" baseline="0" dirty="0">
                          <a:latin typeface="+mn-lt"/>
                        </a:rPr>
                        <a:t> de Crédito</a:t>
                      </a:r>
                      <a:endParaRPr lang="pt-BR" sz="1600" dirty="0">
                        <a:latin typeface="+mn-lt"/>
                      </a:endParaRP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tc>
                <a:extLst>
                  <a:ext uri="{0D108BD9-81ED-4DB2-BD59-A6C34878D82A}">
                    <a16:rowId xmlns:a16="http://schemas.microsoft.com/office/drawing/2014/main" val="10009"/>
                  </a:ext>
                </a:extLst>
              </a:tr>
              <a:tr h="358952">
                <a:tc>
                  <a:txBody>
                    <a:bodyPr/>
                    <a:lstStyle/>
                    <a:p>
                      <a:r>
                        <a:rPr lang="pt-BR" sz="1600" dirty="0">
                          <a:latin typeface="+mn-lt"/>
                        </a:rPr>
                        <a:t>Alienação de Bens</a:t>
                      </a:r>
                    </a:p>
                  </a:txBody>
                  <a:tcPr/>
                </a:tc>
                <a:tc>
                  <a:txBody>
                    <a:bodyPr/>
                    <a:lstStyle/>
                    <a:p>
                      <a:pPr algn="ctr"/>
                      <a:r>
                        <a:rPr lang="pt-BR" sz="1600" dirty="0">
                          <a:latin typeface="Arial" panose="020B0604020202020204" pitchFamily="34" charset="0"/>
                          <a:cs typeface="Arial" panose="020B0604020202020204" pitchFamily="34" charset="0"/>
                        </a:rPr>
                        <a:t>600.000,00</a:t>
                      </a:r>
                    </a:p>
                  </a:txBody>
                  <a:tcPr/>
                </a:tc>
                <a:tc>
                  <a:txBody>
                    <a:bodyPr/>
                    <a:lstStyle/>
                    <a:p>
                      <a:pPr algn="ctr"/>
                      <a:r>
                        <a:rPr lang="pt-BR" sz="1600" dirty="0">
                          <a:latin typeface="Arial" panose="020B0604020202020204" pitchFamily="34" charset="0"/>
                          <a:cs typeface="Arial" panose="020B0604020202020204" pitchFamily="34" charset="0"/>
                        </a:rPr>
                        <a:t>0,00</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tc>
                <a:extLst>
                  <a:ext uri="{0D108BD9-81ED-4DB2-BD59-A6C34878D82A}">
                    <a16:rowId xmlns:a16="http://schemas.microsoft.com/office/drawing/2014/main" val="10010"/>
                  </a:ext>
                </a:extLst>
              </a:tr>
              <a:tr h="358952">
                <a:tc>
                  <a:txBody>
                    <a:bodyPr/>
                    <a:lstStyle/>
                    <a:p>
                      <a:pPr algn="l"/>
                      <a:r>
                        <a:rPr lang="pt-BR" sz="1600" dirty="0">
                          <a:latin typeface="+mn-lt"/>
                        </a:rPr>
                        <a:t>Transferências de Capital</a:t>
                      </a:r>
                    </a:p>
                  </a:txBody>
                  <a:tcPr/>
                </a:tc>
                <a:tc>
                  <a:txBody>
                    <a:bodyPr/>
                    <a:lstStyle/>
                    <a:p>
                      <a:pPr algn="ctr"/>
                      <a:r>
                        <a:rPr lang="pt-BR" sz="1600" dirty="0">
                          <a:latin typeface="Arial" panose="020B0604020202020204" pitchFamily="34" charset="0"/>
                          <a:cs typeface="Arial" panose="020B0604020202020204" pitchFamily="34" charset="0"/>
                        </a:rPr>
                        <a:t>0,00</a:t>
                      </a:r>
                    </a:p>
                  </a:txBody>
                  <a:tcPr/>
                </a:tc>
                <a:tc>
                  <a:txBody>
                    <a:bodyPr/>
                    <a:lstStyle/>
                    <a:p>
                      <a:pPr algn="ctr"/>
                      <a:r>
                        <a:rPr lang="pt-BR" sz="1600" dirty="0">
                          <a:latin typeface="Arial" panose="020B0604020202020204" pitchFamily="34" charset="0"/>
                          <a:cs typeface="Arial" panose="020B0604020202020204" pitchFamily="34" charset="0"/>
                        </a:rPr>
                        <a:t>419.400,00</a:t>
                      </a:r>
                    </a:p>
                  </a:txBody>
                  <a:tcPr/>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tc>
                <a:extLst>
                  <a:ext uri="{0D108BD9-81ED-4DB2-BD59-A6C34878D82A}">
                    <a16:rowId xmlns:a16="http://schemas.microsoft.com/office/drawing/2014/main" val="10011"/>
                  </a:ext>
                </a:extLst>
              </a:tr>
              <a:tr h="358952">
                <a:tc>
                  <a:txBody>
                    <a:bodyPr/>
                    <a:lstStyle/>
                    <a:p>
                      <a:r>
                        <a:rPr lang="pt-BR" sz="1600" b="1" dirty="0">
                          <a:latin typeface="+mn-lt"/>
                        </a:rPr>
                        <a:t>Receitas Total</a:t>
                      </a:r>
                    </a:p>
                  </a:txBody>
                  <a:tcPr/>
                </a:tc>
                <a:tc>
                  <a:txBody>
                    <a:bodyPr/>
                    <a:lstStyle/>
                    <a:p>
                      <a:pPr algn="ctr" fontAlgn="t"/>
                      <a:r>
                        <a:rPr lang="pt-BR" sz="1600" b="1" i="0" u="none" strike="noStrike" dirty="0">
                          <a:solidFill>
                            <a:srgbClr val="000000"/>
                          </a:solidFill>
                          <a:effectLst/>
                          <a:latin typeface="Arial" panose="020B0604020202020204" pitchFamily="34" charset="0"/>
                          <a:cs typeface="Arial" panose="020B0604020202020204" pitchFamily="34" charset="0"/>
                        </a:rPr>
                        <a:t>54.144.020,00</a:t>
                      </a:r>
                    </a:p>
                  </a:txBody>
                  <a:tcPr marL="9525" marR="9525" marT="9525" marB="0"/>
                </a:tc>
                <a:tc>
                  <a:txBody>
                    <a:bodyPr/>
                    <a:lstStyle/>
                    <a:p>
                      <a:pPr algn="ctr" fontAlgn="t"/>
                      <a:r>
                        <a:rPr lang="pt-BR" sz="1600" b="1" i="0" u="none" strike="noStrike" dirty="0">
                          <a:solidFill>
                            <a:srgbClr val="000000"/>
                          </a:solidFill>
                          <a:effectLst/>
                          <a:latin typeface="Arial" panose="020B0604020202020204" pitchFamily="34" charset="0"/>
                          <a:cs typeface="Arial" panose="020B0604020202020204" pitchFamily="34" charset="0"/>
                        </a:rPr>
                        <a:t>17.962.333,86</a:t>
                      </a:r>
                    </a:p>
                  </a:txBody>
                  <a:tcPr marL="9525" marR="9525" marT="9525" marB="0"/>
                </a:tc>
                <a:tc>
                  <a:txBody>
                    <a:bodyPr/>
                    <a:lstStyle/>
                    <a:p>
                      <a:pPr algn="ctr" fontAlgn="ctr"/>
                      <a:r>
                        <a:rPr lang="pt-BR" sz="1600" b="1" i="0" u="none" strike="noStrike" dirty="0">
                          <a:solidFill>
                            <a:srgbClr val="000000"/>
                          </a:solidFill>
                          <a:effectLst/>
                          <a:latin typeface="Arial" panose="020B0604020202020204" pitchFamily="34" charset="0"/>
                          <a:cs typeface="Arial" panose="020B0604020202020204" pitchFamily="34" charset="0"/>
                        </a:rPr>
                        <a:t>33,18</a:t>
                      </a:r>
                    </a:p>
                  </a:txBody>
                  <a:tcPr marL="9525" marR="9525" marT="9525" marB="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328892" y="233771"/>
            <a:ext cx="8600826" cy="694899"/>
          </a:xfrm>
        </p:spPr>
        <p:txBody>
          <a:bodyPr>
            <a:normAutofit fontScale="90000"/>
          </a:bodyPr>
          <a:lstStyle/>
          <a:p>
            <a:r>
              <a:rPr lang="pt-BR" b="1" dirty="0"/>
              <a:t>DESPESAS  LIQUIDADAS – JAN A ABR</a:t>
            </a:r>
          </a:p>
        </p:txBody>
      </p:sp>
      <p:graphicFrame>
        <p:nvGraphicFramePr>
          <p:cNvPr id="7" name="Tabela 6"/>
          <p:cNvGraphicFramePr>
            <a:graphicFrameLocks noGrp="1"/>
          </p:cNvGraphicFramePr>
          <p:nvPr>
            <p:extLst>
              <p:ext uri="{D42A27DB-BD31-4B8C-83A1-F6EECF244321}">
                <p14:modId xmlns:p14="http://schemas.microsoft.com/office/powerpoint/2010/main" val="2167884805"/>
              </p:ext>
            </p:extLst>
          </p:nvPr>
        </p:nvGraphicFramePr>
        <p:xfrm>
          <a:off x="144742" y="836712"/>
          <a:ext cx="8784976" cy="5955465"/>
        </p:xfrm>
        <a:graphic>
          <a:graphicData uri="http://schemas.openxmlformats.org/drawingml/2006/table">
            <a:tbl>
              <a:tblPr firstRow="1" bandRow="1">
                <a:tableStyleId>{5C22544A-7EE6-4342-B048-85BDC9FD1C3A}</a:tableStyleId>
              </a:tblPr>
              <a:tblGrid>
                <a:gridCol w="3182810">
                  <a:extLst>
                    <a:ext uri="{9D8B030D-6E8A-4147-A177-3AD203B41FA5}">
                      <a16:colId xmlns:a16="http://schemas.microsoft.com/office/drawing/2014/main" val="20000"/>
                    </a:ext>
                  </a:extLst>
                </a:gridCol>
                <a:gridCol w="2092913">
                  <a:extLst>
                    <a:ext uri="{9D8B030D-6E8A-4147-A177-3AD203B41FA5}">
                      <a16:colId xmlns:a16="http://schemas.microsoft.com/office/drawing/2014/main" val="20001"/>
                    </a:ext>
                  </a:extLst>
                </a:gridCol>
                <a:gridCol w="2040263">
                  <a:extLst>
                    <a:ext uri="{9D8B030D-6E8A-4147-A177-3AD203B41FA5}">
                      <a16:colId xmlns:a16="http://schemas.microsoft.com/office/drawing/2014/main" val="20002"/>
                    </a:ext>
                  </a:extLst>
                </a:gridCol>
                <a:gridCol w="1468990">
                  <a:extLst>
                    <a:ext uri="{9D8B030D-6E8A-4147-A177-3AD203B41FA5}">
                      <a16:colId xmlns:a16="http://schemas.microsoft.com/office/drawing/2014/main" val="20003"/>
                    </a:ext>
                  </a:extLst>
                </a:gridCol>
              </a:tblGrid>
              <a:tr h="370201">
                <a:tc rowSpan="2">
                  <a:txBody>
                    <a:bodyPr/>
                    <a:lstStyle/>
                    <a:p>
                      <a:pPr algn="ctr"/>
                      <a:r>
                        <a:rPr lang="pt-BR" dirty="0">
                          <a:solidFill>
                            <a:schemeClr val="bg1"/>
                          </a:solidFill>
                        </a:rPr>
                        <a:t>Despesas</a:t>
                      </a:r>
                    </a:p>
                  </a:txBody>
                  <a:tcPr anchor="ctr">
                    <a:solidFill>
                      <a:schemeClr val="bg2">
                        <a:lumMod val="60000"/>
                        <a:lumOff val="40000"/>
                      </a:schemeClr>
                    </a:solidFill>
                  </a:tcPr>
                </a:tc>
                <a:tc gridSpan="3">
                  <a:txBody>
                    <a:bodyPr/>
                    <a:lstStyle/>
                    <a:p>
                      <a:pPr algn="ctr"/>
                      <a:r>
                        <a:rPr lang="pt-BR" dirty="0">
                          <a:solidFill>
                            <a:schemeClr val="bg1"/>
                          </a:solidFill>
                        </a:rPr>
                        <a:t>2025</a:t>
                      </a:r>
                    </a:p>
                  </a:txBody>
                  <a:tcPr>
                    <a:solidFill>
                      <a:schemeClr val="bg2">
                        <a:lumMod val="60000"/>
                        <a:lumOff val="40000"/>
                      </a:schemeClr>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val="10000"/>
                  </a:ext>
                </a:extLst>
              </a:tr>
              <a:tr h="647851">
                <a:tc vMerge="1">
                  <a:txBody>
                    <a:bodyPr/>
                    <a:lstStyle/>
                    <a:p>
                      <a:endParaRPr lang="pt-BR" dirty="0"/>
                    </a:p>
                  </a:txBody>
                  <a:tcPr/>
                </a:tc>
                <a:tc>
                  <a:txBody>
                    <a:bodyPr/>
                    <a:lstStyle/>
                    <a:p>
                      <a:pPr algn="ctr"/>
                      <a:r>
                        <a:rPr lang="pt-BR" b="1" dirty="0">
                          <a:solidFill>
                            <a:schemeClr val="bg1"/>
                          </a:solidFill>
                        </a:rPr>
                        <a:t>Dotação Inicial</a:t>
                      </a:r>
                    </a:p>
                  </a:txBody>
                  <a:tcPr>
                    <a:solidFill>
                      <a:schemeClr val="bg2">
                        <a:lumMod val="60000"/>
                        <a:lumOff val="40000"/>
                      </a:schemeClr>
                    </a:solidFill>
                  </a:tcPr>
                </a:tc>
                <a:tc>
                  <a:txBody>
                    <a:bodyPr/>
                    <a:lstStyle/>
                    <a:p>
                      <a:pPr algn="ctr"/>
                      <a:r>
                        <a:rPr lang="pt-BR" b="1" dirty="0">
                          <a:solidFill>
                            <a:schemeClr val="bg1"/>
                          </a:solidFill>
                        </a:rPr>
                        <a:t>Execução</a:t>
                      </a:r>
                    </a:p>
                  </a:txBody>
                  <a:tcPr>
                    <a:solidFill>
                      <a:schemeClr val="bg2">
                        <a:lumMod val="60000"/>
                        <a:lumOff val="40000"/>
                      </a:schemeClr>
                    </a:solidFill>
                  </a:tcPr>
                </a:tc>
                <a:tc>
                  <a:txBody>
                    <a:bodyPr/>
                    <a:lstStyle/>
                    <a:p>
                      <a:pPr algn="ctr"/>
                      <a:r>
                        <a:rPr lang="pt-BR" b="1" dirty="0">
                          <a:solidFill>
                            <a:schemeClr val="bg1"/>
                          </a:solidFill>
                        </a:rPr>
                        <a:t>%</a:t>
                      </a:r>
                    </a:p>
                  </a:txBody>
                  <a:tcPr>
                    <a:solidFill>
                      <a:schemeClr val="bg2">
                        <a:lumMod val="60000"/>
                        <a:lumOff val="40000"/>
                      </a:schemeClr>
                    </a:solidFill>
                  </a:tcPr>
                </a:tc>
                <a:extLst>
                  <a:ext uri="{0D108BD9-81ED-4DB2-BD59-A6C34878D82A}">
                    <a16:rowId xmlns:a16="http://schemas.microsoft.com/office/drawing/2014/main" val="10001"/>
                  </a:ext>
                </a:extLst>
              </a:tr>
              <a:tr h="476618">
                <a:tc>
                  <a:txBody>
                    <a:bodyPr/>
                    <a:lstStyle/>
                    <a:p>
                      <a:r>
                        <a:rPr lang="pt-BR" b="1" dirty="0"/>
                        <a:t>Despesas Correntes</a:t>
                      </a:r>
                    </a:p>
                  </a:txBody>
                  <a:tcPr/>
                </a:tc>
                <a:tc>
                  <a:txBody>
                    <a:bodyPr/>
                    <a:lstStyle/>
                    <a:p>
                      <a:pPr algn="ctr"/>
                      <a:r>
                        <a:rPr lang="pt-BR" sz="1600" dirty="0">
                          <a:latin typeface="Arial" panose="020B0604020202020204" pitchFamily="34" charset="0"/>
                          <a:cs typeface="Arial" panose="020B0604020202020204" pitchFamily="34" charset="0"/>
                        </a:rPr>
                        <a:t>50.488.020,00</a:t>
                      </a:r>
                      <a:endParaRPr lang="pt-BR" sz="1600" b="1" dirty="0">
                        <a:latin typeface="Arial" pitchFamily="34" charset="0"/>
                        <a:cs typeface="Arial" pitchFamily="34" charset="0"/>
                      </a:endParaRPr>
                    </a:p>
                  </a:txBody>
                  <a:tcPr/>
                </a:tc>
                <a:tc>
                  <a:txBody>
                    <a:bodyPr/>
                    <a:lstStyle/>
                    <a:p>
                      <a:pPr algn="ctr"/>
                      <a:r>
                        <a:rPr lang="pt-BR" sz="1600" dirty="0">
                          <a:latin typeface="Arial" panose="020B0604020202020204" pitchFamily="34" charset="0"/>
                          <a:cs typeface="Arial" panose="020B0604020202020204" pitchFamily="34" charset="0"/>
                        </a:rPr>
                        <a:t>13.488.140,59 </a:t>
                      </a:r>
                      <a:endParaRPr lang="pt-BR" sz="1600" b="1" dirty="0">
                        <a:latin typeface="Arial" pitchFamily="34" charset="0"/>
                        <a:cs typeface="Arial" pitchFamily="34" charset="0"/>
                      </a:endParaRPr>
                    </a:p>
                  </a:txBody>
                  <a:tcPr/>
                </a:tc>
                <a:tc>
                  <a:txBody>
                    <a:bodyPr/>
                    <a:lstStyle/>
                    <a:p>
                      <a:pPr algn="ctr" fontAlgn="ctr"/>
                      <a:r>
                        <a:rPr lang="pt-BR" sz="1800" b="1" i="0" u="none" strike="noStrike" dirty="0">
                          <a:solidFill>
                            <a:srgbClr val="000000"/>
                          </a:solidFill>
                          <a:effectLst/>
                          <a:latin typeface="Arial" panose="020B0604020202020204" pitchFamily="34" charset="0"/>
                          <a:cs typeface="Arial" panose="020B0604020202020204" pitchFamily="34" charset="0"/>
                        </a:rPr>
                        <a:t>26,72</a:t>
                      </a:r>
                    </a:p>
                  </a:txBody>
                  <a:tcPr marL="9525" marR="9525" marT="9525" marB="0" anchor="ctr"/>
                </a:tc>
                <a:extLst>
                  <a:ext uri="{0D108BD9-81ED-4DB2-BD59-A6C34878D82A}">
                    <a16:rowId xmlns:a16="http://schemas.microsoft.com/office/drawing/2014/main" val="10002"/>
                  </a:ext>
                </a:extLst>
              </a:tr>
              <a:tr h="476618">
                <a:tc>
                  <a:txBody>
                    <a:bodyPr/>
                    <a:lstStyle/>
                    <a:p>
                      <a:r>
                        <a:rPr lang="pt-BR" dirty="0"/>
                        <a:t>Pessoal</a:t>
                      </a:r>
                      <a:r>
                        <a:rPr lang="pt-BR" baseline="0" dirty="0"/>
                        <a:t> e Encargos </a:t>
                      </a:r>
                      <a:endParaRPr lang="pt-BR" dirty="0"/>
                    </a:p>
                  </a:txBody>
                  <a:tcPr/>
                </a:tc>
                <a:tc>
                  <a:txBody>
                    <a:bodyPr/>
                    <a:lstStyle/>
                    <a:p>
                      <a:pPr algn="ctr"/>
                      <a:r>
                        <a:rPr lang="pt-BR" sz="1600" dirty="0">
                          <a:latin typeface="Arial" panose="020B0604020202020204" pitchFamily="34" charset="0"/>
                          <a:cs typeface="Arial" panose="020B0604020202020204" pitchFamily="34" charset="0"/>
                        </a:rPr>
                        <a:t>23.760.000,00 </a:t>
                      </a:r>
                    </a:p>
                  </a:txBody>
                  <a:tcPr/>
                </a:tc>
                <a:tc>
                  <a:txBody>
                    <a:bodyPr/>
                    <a:lstStyle/>
                    <a:p>
                      <a:pPr algn="ctr"/>
                      <a:r>
                        <a:rPr lang="pt-BR" sz="1600" dirty="0">
                          <a:latin typeface="Arial" panose="020B0604020202020204" pitchFamily="34" charset="0"/>
                          <a:cs typeface="Arial" panose="020B0604020202020204" pitchFamily="34" charset="0"/>
                        </a:rPr>
                        <a:t>7.058.534,82</a:t>
                      </a:r>
                    </a:p>
                  </a:txBody>
                  <a:tcPr/>
                </a:tc>
                <a:tc>
                  <a:txBody>
                    <a:bodyPr/>
                    <a:lstStyle/>
                    <a:p>
                      <a:pPr algn="ctr" fontAlgn="ctr"/>
                      <a:r>
                        <a:rPr lang="pt-BR" sz="1800" b="0" i="0" u="none" strike="noStrike">
                          <a:solidFill>
                            <a:srgbClr val="000000"/>
                          </a:solidFill>
                          <a:effectLst/>
                          <a:latin typeface="Arial" panose="020B0604020202020204" pitchFamily="34" charset="0"/>
                          <a:cs typeface="Arial" panose="020B0604020202020204" pitchFamily="34" charset="0"/>
                        </a:rPr>
                        <a:t>29,71</a:t>
                      </a:r>
                    </a:p>
                  </a:txBody>
                  <a:tcPr marL="9525" marR="9525" marT="9525" marB="0" anchor="ctr"/>
                </a:tc>
                <a:extLst>
                  <a:ext uri="{0D108BD9-81ED-4DB2-BD59-A6C34878D82A}">
                    <a16:rowId xmlns:a16="http://schemas.microsoft.com/office/drawing/2014/main" val="10003"/>
                  </a:ext>
                </a:extLst>
              </a:tr>
              <a:tr h="476618">
                <a:tc>
                  <a:txBody>
                    <a:bodyPr/>
                    <a:lstStyle/>
                    <a:p>
                      <a:r>
                        <a:rPr lang="pt-BR" dirty="0"/>
                        <a:t>Outras</a:t>
                      </a:r>
                      <a:r>
                        <a:rPr lang="pt-BR" baseline="0" dirty="0"/>
                        <a:t> Despesas Correntes</a:t>
                      </a:r>
                      <a:endParaRPr lang="pt-BR" dirty="0"/>
                    </a:p>
                  </a:txBody>
                  <a:tcPr/>
                </a:tc>
                <a:tc>
                  <a:txBody>
                    <a:bodyPr/>
                    <a:lstStyle/>
                    <a:p>
                      <a:pPr algn="ctr"/>
                      <a:r>
                        <a:rPr lang="pt-BR" sz="1600" dirty="0">
                          <a:latin typeface="Arial" panose="020B0604020202020204" pitchFamily="34" charset="0"/>
                          <a:cs typeface="Arial" panose="020B0604020202020204" pitchFamily="34" charset="0"/>
                        </a:rPr>
                        <a:t>26.728.020,00</a:t>
                      </a:r>
                    </a:p>
                  </a:txBody>
                  <a:tcPr/>
                </a:tc>
                <a:tc>
                  <a:txBody>
                    <a:bodyPr/>
                    <a:lstStyle/>
                    <a:p>
                      <a:pPr algn="ctr"/>
                      <a:r>
                        <a:rPr lang="pt-BR" sz="1600" dirty="0">
                          <a:latin typeface="Arial" panose="020B0604020202020204" pitchFamily="34" charset="0"/>
                          <a:cs typeface="Arial" panose="020B0604020202020204" pitchFamily="34" charset="0"/>
                        </a:rPr>
                        <a:t>6.429.605,77 </a:t>
                      </a:r>
                    </a:p>
                  </a:txBody>
                  <a:tcPr/>
                </a:tc>
                <a:tc>
                  <a:txBody>
                    <a:bodyPr/>
                    <a:lstStyle/>
                    <a:p>
                      <a:pPr algn="ctr" fontAlgn="ctr"/>
                      <a:r>
                        <a:rPr lang="pt-BR" sz="1800" b="0" i="0" u="none" strike="noStrike">
                          <a:solidFill>
                            <a:srgbClr val="000000"/>
                          </a:solidFill>
                          <a:effectLst/>
                          <a:latin typeface="Arial" panose="020B0604020202020204" pitchFamily="34" charset="0"/>
                          <a:cs typeface="Arial" panose="020B0604020202020204" pitchFamily="34" charset="0"/>
                        </a:rPr>
                        <a:t>24,06</a:t>
                      </a:r>
                    </a:p>
                  </a:txBody>
                  <a:tcPr marL="9525" marR="9525" marT="9525" marB="0" anchor="ctr"/>
                </a:tc>
                <a:extLst>
                  <a:ext uri="{0D108BD9-81ED-4DB2-BD59-A6C34878D82A}">
                    <a16:rowId xmlns:a16="http://schemas.microsoft.com/office/drawing/2014/main" val="10005"/>
                  </a:ext>
                </a:extLst>
              </a:tr>
              <a:tr h="476618">
                <a:tc>
                  <a:txBody>
                    <a:bodyPr/>
                    <a:lstStyle/>
                    <a:p>
                      <a:r>
                        <a:rPr lang="pt-BR" b="1" dirty="0"/>
                        <a:t>Despesas</a:t>
                      </a:r>
                      <a:r>
                        <a:rPr lang="pt-BR" b="1" baseline="0" dirty="0"/>
                        <a:t> de Capital</a:t>
                      </a:r>
                      <a:endParaRPr lang="pt-BR" b="1" dirty="0"/>
                    </a:p>
                  </a:txBody>
                  <a:tcPr/>
                </a:tc>
                <a:tc>
                  <a:txBody>
                    <a:bodyPr/>
                    <a:lstStyle/>
                    <a:p>
                      <a:pPr algn="ctr"/>
                      <a:r>
                        <a:rPr lang="pt-BR" sz="1600" dirty="0">
                          <a:latin typeface="Arial" panose="020B0604020202020204" pitchFamily="34" charset="0"/>
                          <a:cs typeface="Arial" panose="020B0604020202020204" pitchFamily="34" charset="0"/>
                        </a:rPr>
                        <a:t>1.226.000,00 </a:t>
                      </a:r>
                      <a:endParaRPr lang="pt-BR" sz="1600" b="1" dirty="0">
                        <a:latin typeface="Arial" pitchFamily="34" charset="0"/>
                        <a:cs typeface="Arial" pitchFamily="34" charset="0"/>
                      </a:endParaRPr>
                    </a:p>
                  </a:txBody>
                  <a:tcPr/>
                </a:tc>
                <a:tc>
                  <a:txBody>
                    <a:bodyPr/>
                    <a:lstStyle/>
                    <a:p>
                      <a:pPr algn="ctr"/>
                      <a:r>
                        <a:rPr lang="pt-BR" sz="1600" dirty="0">
                          <a:latin typeface="Arial" panose="020B0604020202020204" pitchFamily="34" charset="0"/>
                          <a:cs typeface="Arial" panose="020B0604020202020204" pitchFamily="34" charset="0"/>
                        </a:rPr>
                        <a:t>587.261,07</a:t>
                      </a:r>
                      <a:endParaRPr lang="pt-BR" sz="1600" b="1" dirty="0">
                        <a:latin typeface="Arial" pitchFamily="34" charset="0"/>
                        <a:cs typeface="Arial" pitchFamily="34" charset="0"/>
                      </a:endParaRPr>
                    </a:p>
                  </a:txBody>
                  <a:tcPr/>
                </a:tc>
                <a:tc>
                  <a:txBody>
                    <a:bodyPr/>
                    <a:lstStyle/>
                    <a:p>
                      <a:pPr algn="ctr" fontAlgn="ctr"/>
                      <a:r>
                        <a:rPr lang="pt-BR" sz="1800" b="1" i="0" u="none" strike="noStrike" dirty="0">
                          <a:solidFill>
                            <a:srgbClr val="000000"/>
                          </a:solidFill>
                          <a:effectLst/>
                          <a:latin typeface="Arial" panose="020B0604020202020204" pitchFamily="34" charset="0"/>
                          <a:cs typeface="Arial" panose="020B0604020202020204" pitchFamily="34" charset="0"/>
                        </a:rPr>
                        <a:t>47,90</a:t>
                      </a:r>
                    </a:p>
                  </a:txBody>
                  <a:tcPr marL="9525" marR="9525" marT="9525" marB="0" anchor="ctr"/>
                </a:tc>
                <a:extLst>
                  <a:ext uri="{0D108BD9-81ED-4DB2-BD59-A6C34878D82A}">
                    <a16:rowId xmlns:a16="http://schemas.microsoft.com/office/drawing/2014/main" val="10006"/>
                  </a:ext>
                </a:extLst>
              </a:tr>
              <a:tr h="476618">
                <a:tc>
                  <a:txBody>
                    <a:bodyPr/>
                    <a:lstStyle/>
                    <a:p>
                      <a:r>
                        <a:rPr lang="pt-BR" dirty="0"/>
                        <a:t>Investimentos</a:t>
                      </a:r>
                    </a:p>
                  </a:txBody>
                  <a:tcPr/>
                </a:tc>
                <a:tc>
                  <a:txBody>
                    <a:bodyPr/>
                    <a:lstStyle/>
                    <a:p>
                      <a:pPr algn="ctr"/>
                      <a:r>
                        <a:rPr lang="pt-BR" sz="1600" dirty="0">
                          <a:latin typeface="Arial" panose="020B0604020202020204" pitchFamily="34" charset="0"/>
                          <a:cs typeface="Arial" panose="020B0604020202020204" pitchFamily="34" charset="0"/>
                        </a:rPr>
                        <a:t>526.000,00 </a:t>
                      </a:r>
                    </a:p>
                  </a:txBody>
                  <a:tcPr/>
                </a:tc>
                <a:tc>
                  <a:txBody>
                    <a:bodyPr/>
                    <a:lstStyle/>
                    <a:p>
                      <a:pPr algn="ctr"/>
                      <a:r>
                        <a:rPr lang="pt-BR" sz="1600" dirty="0">
                          <a:latin typeface="Arial" panose="020B0604020202020204" pitchFamily="34" charset="0"/>
                          <a:cs typeface="Arial" panose="020B0604020202020204" pitchFamily="34" charset="0"/>
                        </a:rPr>
                        <a:t>301.591,31</a:t>
                      </a:r>
                    </a:p>
                  </a:txBody>
                  <a:tcPr/>
                </a:tc>
                <a:tc>
                  <a:txBody>
                    <a:bodyPr/>
                    <a:lstStyle/>
                    <a:p>
                      <a:pPr algn="ctr" fontAlgn="ctr"/>
                      <a:r>
                        <a:rPr lang="pt-BR" sz="1800" b="0" i="0" u="none" strike="noStrike">
                          <a:solidFill>
                            <a:srgbClr val="000000"/>
                          </a:solidFill>
                          <a:effectLst/>
                          <a:latin typeface="Arial" panose="020B0604020202020204" pitchFamily="34" charset="0"/>
                          <a:cs typeface="Arial" panose="020B0604020202020204" pitchFamily="34" charset="0"/>
                        </a:rPr>
                        <a:t>57,34</a:t>
                      </a:r>
                    </a:p>
                  </a:txBody>
                  <a:tcPr marL="9525" marR="9525" marT="9525" marB="0" anchor="ctr"/>
                </a:tc>
                <a:extLst>
                  <a:ext uri="{0D108BD9-81ED-4DB2-BD59-A6C34878D82A}">
                    <a16:rowId xmlns:a16="http://schemas.microsoft.com/office/drawing/2014/main" val="10007"/>
                  </a:ext>
                </a:extLst>
              </a:tr>
              <a:tr h="476618">
                <a:tc>
                  <a:txBody>
                    <a:bodyPr/>
                    <a:lstStyle/>
                    <a:p>
                      <a:r>
                        <a:rPr lang="pt-BR" dirty="0"/>
                        <a:t>Amortização</a:t>
                      </a:r>
                      <a:r>
                        <a:rPr lang="pt-BR" baseline="0" dirty="0"/>
                        <a:t> da Dívida</a:t>
                      </a:r>
                      <a:endParaRPr lang="pt-BR" dirty="0"/>
                    </a:p>
                  </a:txBody>
                  <a:tcPr/>
                </a:tc>
                <a:tc>
                  <a:txBody>
                    <a:bodyPr/>
                    <a:lstStyle/>
                    <a:p>
                      <a:pPr algn="ctr"/>
                      <a:r>
                        <a:rPr lang="pt-BR" sz="1600" dirty="0">
                          <a:latin typeface="Arial" panose="020B0604020202020204" pitchFamily="34" charset="0"/>
                          <a:cs typeface="Arial" panose="020B0604020202020204" pitchFamily="34" charset="0"/>
                        </a:rPr>
                        <a:t>700.000,00</a:t>
                      </a:r>
                    </a:p>
                  </a:txBody>
                  <a:tcPr/>
                </a:tc>
                <a:tc>
                  <a:txBody>
                    <a:bodyPr/>
                    <a:lstStyle/>
                    <a:p>
                      <a:pPr algn="ctr"/>
                      <a:r>
                        <a:rPr lang="pt-BR" sz="1600" dirty="0">
                          <a:latin typeface="Arial" panose="020B0604020202020204" pitchFamily="34" charset="0"/>
                          <a:cs typeface="Arial" panose="020B0604020202020204" pitchFamily="34" charset="0"/>
                        </a:rPr>
                        <a:t>285.669,76</a:t>
                      </a:r>
                    </a:p>
                  </a:txBody>
                  <a:tcPr/>
                </a:tc>
                <a:tc>
                  <a:txBody>
                    <a:bodyPr/>
                    <a:lstStyle/>
                    <a:p>
                      <a:pPr algn="ctr" fontAlgn="ctr"/>
                      <a:r>
                        <a:rPr lang="pt-BR" sz="1800" b="0" i="0" u="none" strike="noStrike" dirty="0">
                          <a:solidFill>
                            <a:srgbClr val="000000"/>
                          </a:solidFill>
                          <a:effectLst/>
                          <a:latin typeface="Arial" panose="020B0604020202020204" pitchFamily="34" charset="0"/>
                          <a:cs typeface="Arial" panose="020B0604020202020204" pitchFamily="34" charset="0"/>
                        </a:rPr>
                        <a:t>40,81</a:t>
                      </a:r>
                    </a:p>
                  </a:txBody>
                  <a:tcPr marL="9525" marR="9525" marT="9525" marB="0" anchor="ctr"/>
                </a:tc>
                <a:extLst>
                  <a:ext uri="{0D108BD9-81ED-4DB2-BD59-A6C34878D82A}">
                    <a16:rowId xmlns:a16="http://schemas.microsoft.com/office/drawing/2014/main" val="10008"/>
                  </a:ext>
                </a:extLst>
              </a:tr>
              <a:tr h="476618">
                <a:tc>
                  <a:txBody>
                    <a:bodyPr/>
                    <a:lstStyle/>
                    <a:p>
                      <a:r>
                        <a:rPr lang="pt-BR" dirty="0"/>
                        <a:t>Reserva de Contingência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a:latin typeface="Arial" panose="020B0604020202020204" pitchFamily="34" charset="0"/>
                          <a:cs typeface="Arial" panose="020B0604020202020204" pitchFamily="34" charset="0"/>
                        </a:rPr>
                        <a:t>1.000.000,00</a:t>
                      </a:r>
                    </a:p>
                  </a:txBody>
                  <a:tcPr/>
                </a:tc>
                <a:tc>
                  <a:txBody>
                    <a:bodyPr/>
                    <a:lstStyle/>
                    <a:p>
                      <a:pPr algn="ctr"/>
                      <a:r>
                        <a:rPr lang="pt-BR" sz="1600" dirty="0">
                          <a:latin typeface="Arial" pitchFamily="34" charset="0"/>
                          <a:cs typeface="Arial" pitchFamily="34" charset="0"/>
                        </a:rPr>
                        <a:t>0,00</a:t>
                      </a:r>
                    </a:p>
                  </a:txBody>
                  <a:tcPr/>
                </a:tc>
                <a:tc>
                  <a:txBody>
                    <a:bodyPr/>
                    <a:lstStyle/>
                    <a:p>
                      <a:pPr algn="ctr" fontAlgn="ctr"/>
                      <a:r>
                        <a:rPr lang="pt-BR" sz="1800" b="0" i="0" u="none" strike="noStrike" dirty="0">
                          <a:solidFill>
                            <a:srgbClr val="000000"/>
                          </a:solidFill>
                          <a:effectLst/>
                          <a:latin typeface="Arial" panose="020B0604020202020204" pitchFamily="34" charset="0"/>
                          <a:cs typeface="Arial" panose="020B0604020202020204" pitchFamily="34" charset="0"/>
                        </a:rPr>
                        <a:t>0,00</a:t>
                      </a:r>
                    </a:p>
                  </a:txBody>
                  <a:tcPr marL="9525" marR="9525" marT="9525" marB="0" anchor="ctr"/>
                </a:tc>
                <a:extLst>
                  <a:ext uri="{0D108BD9-81ED-4DB2-BD59-A6C34878D82A}">
                    <a16:rowId xmlns:a16="http://schemas.microsoft.com/office/drawing/2014/main" val="10009"/>
                  </a:ext>
                </a:extLst>
              </a:tr>
              <a:tr h="647851">
                <a:tc>
                  <a:txBody>
                    <a:bodyPr/>
                    <a:lstStyle/>
                    <a:p>
                      <a:pPr algn="ctr"/>
                      <a:r>
                        <a:rPr lang="pt-BR" b="1" dirty="0"/>
                        <a:t>TOTAL  DESPESAS PREFEITURA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anose="020B0604020202020204" pitchFamily="34" charset="0"/>
                          <a:cs typeface="Arial" panose="020B0604020202020204" pitchFamily="34" charset="0"/>
                        </a:rPr>
                        <a:t>52.714.020,00</a:t>
                      </a:r>
                    </a:p>
                  </a:txBody>
                  <a:tcPr/>
                </a:tc>
                <a:tc>
                  <a:txBody>
                    <a:bodyPr/>
                    <a:lstStyle/>
                    <a:p>
                      <a:pPr algn="ctr"/>
                      <a:r>
                        <a:rPr lang="pt-BR" sz="1600" b="1" dirty="0">
                          <a:latin typeface="Arial" pitchFamily="34" charset="0"/>
                          <a:cs typeface="Arial" pitchFamily="34" charset="0"/>
                        </a:rPr>
                        <a:t>14.075.401,66 </a:t>
                      </a:r>
                    </a:p>
                  </a:txBody>
                  <a:tcPr/>
                </a:tc>
                <a:tc>
                  <a:txBody>
                    <a:bodyPr/>
                    <a:lstStyle/>
                    <a:p>
                      <a:pPr algn="ctr" fontAlgn="ctr"/>
                      <a:r>
                        <a:rPr lang="pt-BR" sz="1800" b="1" i="0" u="none" strike="noStrike" dirty="0">
                          <a:solidFill>
                            <a:srgbClr val="000000"/>
                          </a:solidFill>
                          <a:effectLst/>
                          <a:latin typeface="Arial" panose="020B0604020202020204" pitchFamily="34" charset="0"/>
                          <a:cs typeface="Arial" panose="020B0604020202020204" pitchFamily="34" charset="0"/>
                        </a:rPr>
                        <a:t>26,70</a:t>
                      </a:r>
                    </a:p>
                  </a:txBody>
                  <a:tcPr marL="9525" marR="9525" marT="9525" marB="0" anchor="ctr"/>
                </a:tc>
                <a:extLst>
                  <a:ext uri="{0D108BD9-81ED-4DB2-BD59-A6C34878D82A}">
                    <a16:rowId xmlns:a16="http://schemas.microsoft.com/office/drawing/2014/main" val="10010"/>
                  </a:ext>
                </a:extLst>
              </a:tr>
              <a:tr h="476618">
                <a:tc>
                  <a:txBody>
                    <a:bodyPr/>
                    <a:lstStyle/>
                    <a:p>
                      <a:pPr algn="ctr"/>
                      <a:r>
                        <a:rPr lang="pt-BR" b="1" dirty="0"/>
                        <a:t>CÂMARA </a:t>
                      </a:r>
                      <a:r>
                        <a:rPr lang="pt-BR" b="1" baseline="0" dirty="0"/>
                        <a:t> MUNICIPAL</a:t>
                      </a:r>
                      <a:endParaRPr lang="pt-B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itchFamily="34" charset="0"/>
                          <a:cs typeface="Arial" pitchFamily="34" charset="0"/>
                        </a:rPr>
                        <a:t>1.430.000,00</a:t>
                      </a:r>
                    </a:p>
                  </a:txBody>
                  <a:tcPr/>
                </a:tc>
                <a:tc>
                  <a:txBody>
                    <a:bodyPr/>
                    <a:lstStyle/>
                    <a:p>
                      <a:pPr algn="ctr"/>
                      <a:r>
                        <a:rPr lang="pt-BR" sz="1600" b="1" dirty="0">
                          <a:latin typeface="Arial" panose="020B0604020202020204" pitchFamily="34" charset="0"/>
                          <a:cs typeface="Arial" panose="020B0604020202020204" pitchFamily="34" charset="0"/>
                        </a:rPr>
                        <a:t>416.839,90 </a:t>
                      </a:r>
                    </a:p>
                  </a:txBody>
                  <a:tcPr/>
                </a:tc>
                <a:tc>
                  <a:txBody>
                    <a:bodyPr/>
                    <a:lstStyle/>
                    <a:p>
                      <a:pPr algn="ctr" fontAlgn="ctr"/>
                      <a:r>
                        <a:rPr lang="pt-BR" sz="1800" b="1" i="0" u="none" strike="noStrike" dirty="0">
                          <a:solidFill>
                            <a:srgbClr val="000000"/>
                          </a:solidFill>
                          <a:effectLst/>
                          <a:latin typeface="Arial" panose="020B0604020202020204" pitchFamily="34" charset="0"/>
                          <a:cs typeface="Arial" panose="020B0604020202020204" pitchFamily="34" charset="0"/>
                        </a:rPr>
                        <a:t>29,14</a:t>
                      </a:r>
                    </a:p>
                  </a:txBody>
                  <a:tcPr marL="9525" marR="9525" marT="9525" marB="0" anchor="ctr"/>
                </a:tc>
                <a:extLst>
                  <a:ext uri="{0D108BD9-81ED-4DB2-BD59-A6C34878D82A}">
                    <a16:rowId xmlns:a16="http://schemas.microsoft.com/office/drawing/2014/main" val="908971455"/>
                  </a:ext>
                </a:extLst>
              </a:tr>
              <a:tr h="476618">
                <a:tc>
                  <a:txBody>
                    <a:bodyPr/>
                    <a:lstStyle/>
                    <a:p>
                      <a:pPr algn="ctr"/>
                      <a:r>
                        <a:rPr lang="pt-BR" b="1" dirty="0"/>
                        <a:t>DESPESA TOTAL</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itchFamily="34" charset="0"/>
                          <a:cs typeface="Arial" pitchFamily="34" charset="0"/>
                        </a:rPr>
                        <a:t>54.144.020,00</a:t>
                      </a:r>
                    </a:p>
                  </a:txBody>
                  <a:tcPr/>
                </a:tc>
                <a:tc>
                  <a:txBody>
                    <a:bodyPr/>
                    <a:lstStyle/>
                    <a:p>
                      <a:pPr algn="ctr"/>
                      <a:r>
                        <a:rPr lang="pt-BR" sz="1600" b="1" dirty="0">
                          <a:latin typeface="Arial" pitchFamily="34" charset="0"/>
                          <a:cs typeface="Arial" pitchFamily="34" charset="0"/>
                        </a:rPr>
                        <a:t>14.492.241,56</a:t>
                      </a:r>
                    </a:p>
                  </a:txBody>
                  <a:tcPr/>
                </a:tc>
                <a:tc>
                  <a:txBody>
                    <a:bodyPr/>
                    <a:lstStyle/>
                    <a:p>
                      <a:pPr algn="ctr" fontAlgn="ctr"/>
                      <a:r>
                        <a:rPr lang="pt-BR" sz="1800" b="1" i="0" u="none" strike="noStrike" dirty="0">
                          <a:solidFill>
                            <a:srgbClr val="000000"/>
                          </a:solidFill>
                          <a:effectLst/>
                          <a:latin typeface="Arial" panose="020B0604020202020204" pitchFamily="34" charset="0"/>
                          <a:cs typeface="Arial" panose="020B0604020202020204" pitchFamily="34" charset="0"/>
                        </a:rPr>
                        <a:t>26,76</a:t>
                      </a:r>
                    </a:p>
                  </a:txBody>
                  <a:tcPr marL="9525" marR="9525" marT="9525" marB="0" anchor="ctr"/>
                </a:tc>
                <a:extLst>
                  <a:ext uri="{0D108BD9-81ED-4DB2-BD59-A6C34878D82A}">
                    <a16:rowId xmlns:a16="http://schemas.microsoft.com/office/drawing/2014/main" val="17893879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RESULTADO</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1º QUADRIMESTRE - 2025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457200" y="142852"/>
            <a:ext cx="8229600" cy="857256"/>
          </a:xfrm>
        </p:spPr>
        <p:txBody>
          <a:bodyPr>
            <a:normAutofit/>
          </a:bodyPr>
          <a:lstStyle/>
          <a:p>
            <a:pPr algn="ctr"/>
            <a:r>
              <a:rPr lang="pt-BR" b="1" dirty="0">
                <a:solidFill>
                  <a:schemeClr val="bg1"/>
                </a:solidFill>
              </a:rPr>
              <a:t>DÍVIDA FLUTUANTE</a:t>
            </a:r>
          </a:p>
        </p:txBody>
      </p:sp>
      <p:graphicFrame>
        <p:nvGraphicFramePr>
          <p:cNvPr id="8" name="Espaço Reservado para Conteúdo 3"/>
          <p:cNvGraphicFramePr>
            <a:graphicFrameLocks/>
          </p:cNvGraphicFramePr>
          <p:nvPr>
            <p:extLst>
              <p:ext uri="{D42A27DB-BD31-4B8C-83A1-F6EECF244321}">
                <p14:modId xmlns:p14="http://schemas.microsoft.com/office/powerpoint/2010/main" val="3040823972"/>
              </p:ext>
            </p:extLst>
          </p:nvPr>
        </p:nvGraphicFramePr>
        <p:xfrm>
          <a:off x="357158" y="1000107"/>
          <a:ext cx="8535322" cy="5126056"/>
        </p:xfrm>
        <a:graphic>
          <a:graphicData uri="http://schemas.openxmlformats.org/drawingml/2006/table">
            <a:tbl>
              <a:tblPr firstRow="1" bandRow="1">
                <a:tableStyleId>{5C22544A-7EE6-4342-B048-85BDC9FD1C3A}</a:tableStyleId>
              </a:tblPr>
              <a:tblGrid>
                <a:gridCol w="2256182">
                  <a:extLst>
                    <a:ext uri="{9D8B030D-6E8A-4147-A177-3AD203B41FA5}">
                      <a16:colId xmlns:a16="http://schemas.microsoft.com/office/drawing/2014/main" val="20000"/>
                    </a:ext>
                  </a:extLst>
                </a:gridCol>
                <a:gridCol w="1620020">
                  <a:extLst>
                    <a:ext uri="{9D8B030D-6E8A-4147-A177-3AD203B41FA5}">
                      <a16:colId xmlns:a16="http://schemas.microsoft.com/office/drawing/2014/main" val="20001"/>
                    </a:ext>
                  </a:extLst>
                </a:gridCol>
                <a:gridCol w="1808036">
                  <a:extLst>
                    <a:ext uri="{9D8B030D-6E8A-4147-A177-3AD203B41FA5}">
                      <a16:colId xmlns:a16="http://schemas.microsoft.com/office/drawing/2014/main" val="20002"/>
                    </a:ext>
                  </a:extLst>
                </a:gridCol>
                <a:gridCol w="1410924">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tblGrid>
              <a:tr h="1058020">
                <a:tc>
                  <a:txBody>
                    <a:bodyPr/>
                    <a:lstStyle/>
                    <a:p>
                      <a:pPr algn="ctr"/>
                      <a:r>
                        <a:rPr lang="pt-BR" sz="2000" dirty="0"/>
                        <a:t>EXERCÍCIO</a:t>
                      </a:r>
                    </a:p>
                  </a:txBody>
                  <a:tcPr anchor="ctr">
                    <a:solidFill>
                      <a:schemeClr val="tx2">
                        <a:lumMod val="60000"/>
                        <a:lumOff val="40000"/>
                      </a:schemeClr>
                    </a:solidFill>
                  </a:tcPr>
                </a:tc>
                <a:tc>
                  <a:txBody>
                    <a:bodyPr/>
                    <a:lstStyle/>
                    <a:p>
                      <a:pPr algn="ctr"/>
                      <a:r>
                        <a:rPr lang="pt-BR" sz="2000" dirty="0"/>
                        <a:t>SALDO EM 31/12/24</a:t>
                      </a:r>
                    </a:p>
                  </a:txBody>
                  <a:tcPr anchor="ctr">
                    <a:solidFill>
                      <a:schemeClr val="tx2">
                        <a:lumMod val="60000"/>
                        <a:lumOff val="40000"/>
                      </a:schemeClr>
                    </a:solidFill>
                  </a:tcPr>
                </a:tc>
                <a:tc>
                  <a:txBody>
                    <a:bodyPr/>
                    <a:lstStyle/>
                    <a:p>
                      <a:pPr algn="ctr"/>
                      <a:r>
                        <a:rPr lang="pt-BR" sz="2000" dirty="0"/>
                        <a:t>PAGOS</a:t>
                      </a:r>
                    </a:p>
                  </a:txBody>
                  <a:tcPr anchor="ctr">
                    <a:solidFill>
                      <a:schemeClr val="tx2">
                        <a:lumMod val="60000"/>
                        <a:lumOff val="40000"/>
                      </a:schemeClr>
                    </a:solidFill>
                  </a:tcPr>
                </a:tc>
                <a:tc>
                  <a:txBody>
                    <a:bodyPr/>
                    <a:lstStyle/>
                    <a:p>
                      <a:pPr algn="ctr"/>
                      <a:r>
                        <a:rPr lang="pt-BR" sz="1400" dirty="0"/>
                        <a:t>CANCELADOS</a:t>
                      </a:r>
                    </a:p>
                  </a:txBody>
                  <a:tcPr anchor="ctr">
                    <a:solidFill>
                      <a:schemeClr val="tx2">
                        <a:lumMod val="60000"/>
                        <a:lumOff val="40000"/>
                      </a:schemeClr>
                    </a:solidFill>
                  </a:tcPr>
                </a:tc>
                <a:tc>
                  <a:txBody>
                    <a:bodyPr/>
                    <a:lstStyle/>
                    <a:p>
                      <a:pPr algn="ctr"/>
                      <a:r>
                        <a:rPr lang="pt-BR" sz="1800" dirty="0"/>
                        <a:t>SALDO EM 30/04/2025</a:t>
                      </a:r>
                    </a:p>
                  </a:txBody>
                  <a:tcPr anchor="ctr">
                    <a:solidFill>
                      <a:schemeClr val="tx2">
                        <a:lumMod val="60000"/>
                        <a:lumOff val="40000"/>
                      </a:schemeClr>
                    </a:solidFill>
                  </a:tcPr>
                </a:tc>
                <a:extLst>
                  <a:ext uri="{0D108BD9-81ED-4DB2-BD59-A6C34878D82A}">
                    <a16:rowId xmlns:a16="http://schemas.microsoft.com/office/drawing/2014/main" val="10000"/>
                  </a:ext>
                </a:extLst>
              </a:tr>
              <a:tr h="1481968">
                <a:tc>
                  <a:txBody>
                    <a:bodyPr/>
                    <a:lstStyle/>
                    <a:p>
                      <a:pPr algn="ctr"/>
                      <a:r>
                        <a:rPr lang="pt-BR" dirty="0"/>
                        <a:t>Restos a Pagar PROCESSADOS</a:t>
                      </a:r>
                    </a:p>
                  </a:txBody>
                  <a:tcPr anchor="ctr"/>
                </a:tc>
                <a:tc>
                  <a:txBody>
                    <a:bodyPr/>
                    <a:lstStyle/>
                    <a:p>
                      <a:pPr algn="ctr"/>
                      <a:r>
                        <a:rPr lang="pt-BR" sz="1600" dirty="0">
                          <a:latin typeface="Arial" panose="020B0604020202020204" pitchFamily="34" charset="0"/>
                          <a:cs typeface="Arial" panose="020B0604020202020204" pitchFamily="34" charset="0"/>
                        </a:rPr>
                        <a:t>3.285.125,63</a:t>
                      </a:r>
                    </a:p>
                  </a:txBody>
                  <a:tcPr anchor="ctr"/>
                </a:tc>
                <a:tc>
                  <a:txBody>
                    <a:bodyPr/>
                    <a:lstStyle/>
                    <a:p>
                      <a:pPr algn="ctr"/>
                      <a:r>
                        <a:rPr lang="pt-BR" sz="1600" dirty="0">
                          <a:latin typeface="Arial" panose="020B0604020202020204" pitchFamily="34" charset="0"/>
                          <a:cs typeface="Arial" panose="020B0604020202020204" pitchFamily="34" charset="0"/>
                        </a:rPr>
                        <a:t>2.331.277,10</a:t>
                      </a:r>
                    </a:p>
                  </a:txBody>
                  <a:tcPr anchor="ctr"/>
                </a:tc>
                <a:tc>
                  <a:txBody>
                    <a:bodyPr/>
                    <a:lstStyle/>
                    <a:p>
                      <a:pPr algn="ctr"/>
                      <a:r>
                        <a:rPr lang="pt-BR" sz="1600" dirty="0">
                          <a:latin typeface="Arial" pitchFamily="34" charset="0"/>
                          <a:cs typeface="Arial" pitchFamily="34" charset="0"/>
                        </a:rPr>
                        <a:t>0,00</a:t>
                      </a:r>
                    </a:p>
                  </a:txBody>
                  <a:tcPr anchor="ctr"/>
                </a:tc>
                <a:tc>
                  <a:txBody>
                    <a:bodyPr/>
                    <a:lstStyle/>
                    <a:p>
                      <a:pPr algn="ctr"/>
                      <a:r>
                        <a:rPr lang="pt-BR" sz="1600" dirty="0">
                          <a:latin typeface="Arial" panose="020B0604020202020204" pitchFamily="34" charset="0"/>
                          <a:cs typeface="Arial" panose="020B0604020202020204" pitchFamily="34" charset="0"/>
                        </a:rPr>
                        <a:t>953.848,53</a:t>
                      </a:r>
                    </a:p>
                  </a:txBody>
                  <a:tcPr anchor="ctr"/>
                </a:tc>
                <a:extLst>
                  <a:ext uri="{0D108BD9-81ED-4DB2-BD59-A6C34878D82A}">
                    <a16:rowId xmlns:a16="http://schemas.microsoft.com/office/drawing/2014/main" val="10001"/>
                  </a:ext>
                </a:extLst>
              </a:tr>
              <a:tr h="16172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a:t>Restos a Pagar NÃO PROCESSADOS</a:t>
                      </a:r>
                    </a:p>
                  </a:txBody>
                  <a:tcPr anchor="ctr"/>
                </a:tc>
                <a:tc>
                  <a:txBody>
                    <a:bodyPr/>
                    <a:lstStyle/>
                    <a:p>
                      <a:pPr algn="ctr"/>
                      <a:r>
                        <a:rPr lang="pt-BR" sz="1600" dirty="0">
                          <a:latin typeface="Arial" panose="020B0604020202020204" pitchFamily="34" charset="0"/>
                          <a:cs typeface="Arial" panose="020B0604020202020204" pitchFamily="34" charset="0"/>
                        </a:rPr>
                        <a:t>894.035,66</a:t>
                      </a:r>
                    </a:p>
                  </a:txBody>
                  <a:tcPr anchor="ctr"/>
                </a:tc>
                <a:tc>
                  <a:txBody>
                    <a:bodyPr/>
                    <a:lstStyle/>
                    <a:p>
                      <a:pPr algn="ctr"/>
                      <a:r>
                        <a:rPr lang="pt-BR" sz="1600" dirty="0">
                          <a:latin typeface="Arial" panose="020B0604020202020204" pitchFamily="34" charset="0"/>
                          <a:cs typeface="Arial" panose="020B0604020202020204" pitchFamily="34" charset="0"/>
                        </a:rPr>
                        <a:t>549.991,72</a:t>
                      </a:r>
                    </a:p>
                  </a:txBody>
                  <a:tcPr anchor="ctr"/>
                </a:tc>
                <a:tc>
                  <a:txBody>
                    <a:bodyPr/>
                    <a:lstStyle/>
                    <a:p>
                      <a:pPr algn="ctr"/>
                      <a:r>
                        <a:rPr lang="pt-BR" sz="1600" dirty="0">
                          <a:latin typeface="Arial" panose="020B0604020202020204" pitchFamily="34" charset="0"/>
                          <a:cs typeface="Arial" panose="020B0604020202020204" pitchFamily="34" charset="0"/>
                        </a:rPr>
                        <a:t>22.092,56 </a:t>
                      </a:r>
                    </a:p>
                  </a:txBody>
                  <a:tcPr anchor="ctr"/>
                </a:tc>
                <a:tc>
                  <a:txBody>
                    <a:bodyPr/>
                    <a:lstStyle/>
                    <a:p>
                      <a:pPr algn="ctr"/>
                      <a:r>
                        <a:rPr lang="pt-BR" sz="1600" dirty="0">
                          <a:latin typeface="Arial" panose="020B0604020202020204" pitchFamily="34" charset="0"/>
                          <a:cs typeface="Arial" panose="020B0604020202020204" pitchFamily="34" charset="0"/>
                        </a:rPr>
                        <a:t>321.951,38</a:t>
                      </a:r>
                    </a:p>
                  </a:txBody>
                  <a:tcPr anchor="ctr"/>
                </a:tc>
                <a:extLst>
                  <a:ext uri="{0D108BD9-81ED-4DB2-BD59-A6C34878D82A}">
                    <a16:rowId xmlns:a16="http://schemas.microsoft.com/office/drawing/2014/main" val="10002"/>
                  </a:ext>
                </a:extLst>
              </a:tr>
              <a:tr h="968839">
                <a:tc>
                  <a:txBody>
                    <a:bodyPr/>
                    <a:lstStyle/>
                    <a:p>
                      <a:pPr algn="ctr"/>
                      <a:r>
                        <a:rPr lang="pt-BR" sz="2000" b="1" dirty="0"/>
                        <a:t>TOTAL</a:t>
                      </a:r>
                    </a:p>
                  </a:txBody>
                  <a:tcPr anchor="ctr"/>
                </a:tc>
                <a:tc>
                  <a:txBody>
                    <a:bodyPr/>
                    <a:lstStyle/>
                    <a:p>
                      <a:pPr algn="ctr"/>
                      <a:r>
                        <a:rPr lang="pt-BR" sz="1600" b="1" dirty="0">
                          <a:latin typeface="Arial" panose="020B0604020202020204" pitchFamily="34" charset="0"/>
                          <a:cs typeface="Arial" panose="020B0604020202020204" pitchFamily="34" charset="0"/>
                        </a:rPr>
                        <a:t>4.179.161,29</a:t>
                      </a:r>
                    </a:p>
                  </a:txBody>
                  <a:tcPr anchor="ctr"/>
                </a:tc>
                <a:tc>
                  <a:txBody>
                    <a:bodyPr/>
                    <a:lstStyle/>
                    <a:p>
                      <a:pPr algn="ctr"/>
                      <a:r>
                        <a:rPr lang="pt-BR" sz="1600" b="1" dirty="0">
                          <a:latin typeface="Arial" panose="020B0604020202020204" pitchFamily="34" charset="0"/>
                          <a:cs typeface="Arial" panose="020B0604020202020204" pitchFamily="34" charset="0"/>
                        </a:rPr>
                        <a:t>2.881.268,82 </a:t>
                      </a:r>
                    </a:p>
                  </a:txBody>
                  <a:tcPr anchor="ctr"/>
                </a:tc>
                <a:tc>
                  <a:txBody>
                    <a:bodyPr/>
                    <a:lstStyle/>
                    <a:p>
                      <a:pPr algn="ctr"/>
                      <a:r>
                        <a:rPr lang="pt-BR" sz="1600" b="1" dirty="0">
                          <a:latin typeface="Arial" panose="020B0604020202020204" pitchFamily="34" charset="0"/>
                          <a:cs typeface="Arial" panose="020B0604020202020204" pitchFamily="34" charset="0"/>
                        </a:rPr>
                        <a:t>22.092,56 </a:t>
                      </a:r>
                    </a:p>
                  </a:txBody>
                  <a:tcPr anchor="ctr"/>
                </a:tc>
                <a:tc>
                  <a:txBody>
                    <a:bodyPr/>
                    <a:lstStyle/>
                    <a:p>
                      <a:pPr algn="ctr"/>
                      <a:r>
                        <a:rPr lang="pt-BR" sz="1600" b="1" dirty="0">
                          <a:latin typeface="Arial" panose="020B0604020202020204" pitchFamily="34" charset="0"/>
                          <a:cs typeface="Arial" panose="020B0604020202020204" pitchFamily="34" charset="0"/>
                        </a:rPr>
                        <a:t>1.275.799,91</a:t>
                      </a:r>
                    </a:p>
                  </a:txBody>
                  <a:tcPr anchor="ctr"/>
                </a:tc>
                <a:extLst>
                  <a:ext uri="{0D108BD9-81ED-4DB2-BD59-A6C34878D82A}">
                    <a16:rowId xmlns:a16="http://schemas.microsoft.com/office/drawing/2014/main" val="10006"/>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2214553"/>
            <a:ext cx="8229600" cy="1214447"/>
          </a:xfrm>
        </p:spPr>
        <p:txBody>
          <a:bodyPr/>
          <a:lstStyle/>
          <a:p>
            <a:pPr>
              <a:buNone/>
            </a:pPr>
            <a:endParaRPr lang="pt-BR" dirty="0"/>
          </a:p>
        </p:txBody>
      </p:sp>
      <p:sp>
        <p:nvSpPr>
          <p:cNvPr id="2" name="Título 1"/>
          <p:cNvSpPr>
            <a:spLocks noGrp="1"/>
          </p:cNvSpPr>
          <p:nvPr>
            <p:ph type="title"/>
          </p:nvPr>
        </p:nvSpPr>
        <p:spPr>
          <a:xfrm>
            <a:off x="457200" y="142852"/>
            <a:ext cx="8229600" cy="928694"/>
          </a:xfrm>
        </p:spPr>
        <p:txBody>
          <a:bodyPr>
            <a:normAutofit fontScale="90000"/>
          </a:bodyPr>
          <a:lstStyle/>
          <a:p>
            <a:pPr algn="ctr"/>
            <a:br>
              <a:rPr lang="pt-BR" b="1" dirty="0">
                <a:solidFill>
                  <a:schemeClr val="tx1"/>
                </a:solidFill>
              </a:rPr>
            </a:br>
            <a:r>
              <a:rPr lang="pt-BR" b="1" dirty="0">
                <a:solidFill>
                  <a:schemeClr val="tx1"/>
                </a:solidFill>
              </a:rPr>
              <a:t>DÍVIDA FUNDADA</a:t>
            </a:r>
          </a:p>
        </p:txBody>
      </p:sp>
      <p:graphicFrame>
        <p:nvGraphicFramePr>
          <p:cNvPr id="8" name="Espaço Reservado para Conteúdo 3"/>
          <p:cNvGraphicFramePr>
            <a:graphicFrameLocks/>
          </p:cNvGraphicFramePr>
          <p:nvPr>
            <p:extLst>
              <p:ext uri="{D42A27DB-BD31-4B8C-83A1-F6EECF244321}">
                <p14:modId xmlns:p14="http://schemas.microsoft.com/office/powerpoint/2010/main" val="618864218"/>
              </p:ext>
            </p:extLst>
          </p:nvPr>
        </p:nvGraphicFramePr>
        <p:xfrm>
          <a:off x="500034" y="1857364"/>
          <a:ext cx="8215371" cy="3564128"/>
        </p:xfrm>
        <a:graphic>
          <a:graphicData uri="http://schemas.openxmlformats.org/drawingml/2006/table">
            <a:tbl>
              <a:tblPr firstRow="1" bandRow="1">
                <a:tableStyleId>{5C22544A-7EE6-4342-B048-85BDC9FD1C3A}</a:tableStyleId>
              </a:tblPr>
              <a:tblGrid>
                <a:gridCol w="2143140">
                  <a:extLst>
                    <a:ext uri="{9D8B030D-6E8A-4147-A177-3AD203B41FA5}">
                      <a16:colId xmlns:a16="http://schemas.microsoft.com/office/drawing/2014/main" val="20000"/>
                    </a:ext>
                  </a:extLst>
                </a:gridCol>
                <a:gridCol w="2216036">
                  <a:extLst>
                    <a:ext uri="{9D8B030D-6E8A-4147-A177-3AD203B41FA5}">
                      <a16:colId xmlns:a16="http://schemas.microsoft.com/office/drawing/2014/main" val="20001"/>
                    </a:ext>
                  </a:extLst>
                </a:gridCol>
                <a:gridCol w="2141682">
                  <a:extLst>
                    <a:ext uri="{9D8B030D-6E8A-4147-A177-3AD203B41FA5}">
                      <a16:colId xmlns:a16="http://schemas.microsoft.com/office/drawing/2014/main" val="20002"/>
                    </a:ext>
                  </a:extLst>
                </a:gridCol>
                <a:gridCol w="1714513">
                  <a:extLst>
                    <a:ext uri="{9D8B030D-6E8A-4147-A177-3AD203B41FA5}">
                      <a16:colId xmlns:a16="http://schemas.microsoft.com/office/drawing/2014/main" val="20004"/>
                    </a:ext>
                  </a:extLst>
                </a:gridCol>
              </a:tblGrid>
              <a:tr h="959474">
                <a:tc>
                  <a:txBody>
                    <a:bodyPr/>
                    <a:lstStyle/>
                    <a:p>
                      <a:pPr algn="ctr"/>
                      <a:r>
                        <a:rPr lang="pt-BR" sz="2000" dirty="0"/>
                        <a:t>Descrição</a:t>
                      </a:r>
                    </a:p>
                  </a:txBody>
                  <a:tcPr anchor="ctr">
                    <a:solidFill>
                      <a:schemeClr val="bg2">
                        <a:lumMod val="60000"/>
                        <a:lumOff val="40000"/>
                      </a:schemeClr>
                    </a:solidFill>
                  </a:tcPr>
                </a:tc>
                <a:tc>
                  <a:txBody>
                    <a:bodyPr/>
                    <a:lstStyle/>
                    <a:p>
                      <a:pPr algn="ctr"/>
                      <a:r>
                        <a:rPr lang="pt-BR" sz="2000" dirty="0"/>
                        <a:t>SALDO EM 31/12/24</a:t>
                      </a:r>
                    </a:p>
                  </a:txBody>
                  <a:tcPr anchor="ctr">
                    <a:solidFill>
                      <a:schemeClr val="bg2">
                        <a:lumMod val="60000"/>
                        <a:lumOff val="40000"/>
                      </a:schemeClr>
                    </a:solidFill>
                  </a:tcPr>
                </a:tc>
                <a:tc>
                  <a:txBody>
                    <a:bodyPr/>
                    <a:lstStyle/>
                    <a:p>
                      <a:pPr algn="ctr"/>
                      <a:r>
                        <a:rPr lang="pt-BR" sz="2000" dirty="0"/>
                        <a:t>PAGAMENTO</a:t>
                      </a:r>
                    </a:p>
                  </a:txBody>
                  <a:tcPr anchor="ctr">
                    <a:solidFill>
                      <a:schemeClr val="bg2">
                        <a:lumMod val="60000"/>
                        <a:lumOff val="40000"/>
                      </a:schemeClr>
                    </a:solidFill>
                  </a:tcPr>
                </a:tc>
                <a:tc>
                  <a:txBody>
                    <a:bodyPr/>
                    <a:lstStyle/>
                    <a:p>
                      <a:pPr algn="ctr"/>
                      <a:r>
                        <a:rPr lang="pt-BR" sz="2000" dirty="0"/>
                        <a:t>Saldo em  30/04/2025</a:t>
                      </a:r>
                    </a:p>
                  </a:txBody>
                  <a:tcPr anchor="ctr">
                    <a:solidFill>
                      <a:schemeClr val="bg2">
                        <a:lumMod val="60000"/>
                        <a:lumOff val="40000"/>
                      </a:schemeClr>
                    </a:solidFill>
                  </a:tcPr>
                </a:tc>
                <a:extLst>
                  <a:ext uri="{0D108BD9-81ED-4DB2-BD59-A6C34878D82A}">
                    <a16:rowId xmlns:a16="http://schemas.microsoft.com/office/drawing/2014/main" val="10000"/>
                  </a:ext>
                </a:extLst>
              </a:tr>
              <a:tr h="372931">
                <a:tc>
                  <a:txBody>
                    <a:bodyPr/>
                    <a:lstStyle/>
                    <a:p>
                      <a:pPr algn="ctr"/>
                      <a:r>
                        <a:rPr kumimoji="0" lang="pt-BR" sz="1800" kern="1200" baseline="0" dirty="0">
                          <a:solidFill>
                            <a:schemeClr val="dk1"/>
                          </a:solidFill>
                          <a:latin typeface="+mn-lt"/>
                          <a:ea typeface="+mn-ea"/>
                          <a:cs typeface="+mn-cs"/>
                        </a:rPr>
                        <a:t>PARCELAMENTO INSS</a:t>
                      </a:r>
                      <a:endParaRPr lang="pt-BR" dirty="0"/>
                    </a:p>
                  </a:txBody>
                  <a:tcPr anchor="ctr"/>
                </a:tc>
                <a:tc>
                  <a:txBody>
                    <a:bodyPr/>
                    <a:lstStyle/>
                    <a:p>
                      <a:pPr algn="ctr"/>
                      <a:r>
                        <a:rPr lang="pt-BR" dirty="0"/>
                        <a:t>1.364.778,16</a:t>
                      </a:r>
                      <a:endParaRPr lang="pt-BR" dirty="0">
                        <a:latin typeface="Arial" pitchFamily="34" charset="0"/>
                        <a:cs typeface="Arial" pitchFamily="34" charset="0"/>
                      </a:endParaRPr>
                    </a:p>
                  </a:txBody>
                  <a:tcPr anchor="ctr"/>
                </a:tc>
                <a:tc>
                  <a:txBody>
                    <a:bodyPr/>
                    <a:lstStyle/>
                    <a:p>
                      <a:pPr algn="ctr"/>
                      <a:r>
                        <a:rPr lang="pt-BR" dirty="0">
                          <a:latin typeface="Arial" pitchFamily="34" charset="0"/>
                          <a:cs typeface="Arial" pitchFamily="34" charset="0"/>
                        </a:rPr>
                        <a:t>231.515,88</a:t>
                      </a:r>
                    </a:p>
                  </a:txBody>
                  <a:tcPr anchor="ctr"/>
                </a:tc>
                <a:tc>
                  <a:txBody>
                    <a:bodyPr/>
                    <a:lstStyle/>
                    <a:p>
                      <a:pPr algn="ctr"/>
                      <a:r>
                        <a:rPr lang="pt-BR" dirty="0"/>
                        <a:t>1.133.262,28 </a:t>
                      </a:r>
                      <a:endParaRPr lang="pt-BR" dirty="0">
                        <a:latin typeface="Arial" pitchFamily="34" charset="0"/>
                        <a:cs typeface="Arial" pitchFamily="34" charset="0"/>
                      </a:endParaRPr>
                    </a:p>
                  </a:txBody>
                  <a:tcPr anchor="ctr"/>
                </a:tc>
                <a:extLst>
                  <a:ext uri="{0D108BD9-81ED-4DB2-BD59-A6C34878D82A}">
                    <a16:rowId xmlns:a16="http://schemas.microsoft.com/office/drawing/2014/main" val="925101366"/>
                  </a:ext>
                </a:extLst>
              </a:tr>
              <a:tr h="372931">
                <a:tc>
                  <a:txBody>
                    <a:bodyPr/>
                    <a:lstStyle/>
                    <a:p>
                      <a:pPr algn="ctr"/>
                      <a:r>
                        <a:rPr kumimoji="0" lang="pt-BR" sz="1800" kern="1200" baseline="0" dirty="0">
                          <a:solidFill>
                            <a:schemeClr val="dk1"/>
                          </a:solidFill>
                          <a:latin typeface="+mn-lt"/>
                          <a:ea typeface="+mn-ea"/>
                          <a:cs typeface="+mn-cs"/>
                        </a:rPr>
                        <a:t>FINANCIAMENTO FINISA</a:t>
                      </a:r>
                    </a:p>
                    <a:p>
                      <a:pPr algn="ctr"/>
                      <a:r>
                        <a:rPr kumimoji="0" lang="pt-BR" sz="1800" kern="1200" baseline="0" dirty="0" err="1">
                          <a:solidFill>
                            <a:schemeClr val="dk1"/>
                          </a:solidFill>
                          <a:latin typeface="+mn-lt"/>
                          <a:ea typeface="+mn-ea"/>
                          <a:cs typeface="+mn-cs"/>
                        </a:rPr>
                        <a:t>C.E.</a:t>
                      </a:r>
                      <a:r>
                        <a:rPr kumimoji="0" lang="pt-BR" sz="1800" kern="1200" baseline="0" dirty="0">
                          <a:solidFill>
                            <a:schemeClr val="dk1"/>
                          </a:solidFill>
                          <a:latin typeface="+mn-lt"/>
                          <a:ea typeface="+mn-ea"/>
                          <a:cs typeface="+mn-cs"/>
                        </a:rPr>
                        <a:t>F</a:t>
                      </a:r>
                      <a:endParaRPr lang="pt-BR" dirty="0"/>
                    </a:p>
                  </a:txBody>
                  <a:tcPr anchor="ctr"/>
                </a:tc>
                <a:tc>
                  <a:txBody>
                    <a:bodyPr/>
                    <a:lstStyle/>
                    <a:p>
                      <a:pPr algn="ctr"/>
                      <a:r>
                        <a:rPr lang="pt-BR" dirty="0"/>
                        <a:t>377.990,32</a:t>
                      </a:r>
                      <a:endParaRPr lang="pt-BR" dirty="0">
                        <a:latin typeface="Arial" pitchFamily="34" charset="0"/>
                        <a:cs typeface="Arial" pitchFamily="34" charset="0"/>
                      </a:endParaRPr>
                    </a:p>
                  </a:txBody>
                  <a:tcPr anchor="ctr"/>
                </a:tc>
                <a:tc>
                  <a:txBody>
                    <a:bodyPr/>
                    <a:lstStyle/>
                    <a:p>
                      <a:pPr algn="ctr"/>
                      <a:r>
                        <a:rPr lang="pt-BR" dirty="0">
                          <a:latin typeface="Arial" pitchFamily="34" charset="0"/>
                          <a:cs typeface="Arial" pitchFamily="34" charset="0"/>
                        </a:rPr>
                        <a:t>54.135,41</a:t>
                      </a:r>
                    </a:p>
                  </a:txBody>
                  <a:tcPr anchor="ctr"/>
                </a:tc>
                <a:tc>
                  <a:txBody>
                    <a:bodyPr/>
                    <a:lstStyle/>
                    <a:p>
                      <a:pPr algn="ctr"/>
                      <a:r>
                        <a:rPr lang="pt-BR" dirty="0"/>
                        <a:t>323.854,91</a:t>
                      </a:r>
                      <a:endParaRPr lang="pt-BR" dirty="0">
                        <a:latin typeface="Arial" pitchFamily="34" charset="0"/>
                        <a:cs typeface="Arial" pitchFamily="34" charset="0"/>
                      </a:endParaRPr>
                    </a:p>
                  </a:txBody>
                  <a:tcPr anchor="ctr"/>
                </a:tc>
                <a:extLst>
                  <a:ext uri="{0D108BD9-81ED-4DB2-BD59-A6C34878D82A}">
                    <a16:rowId xmlns:a16="http://schemas.microsoft.com/office/drawing/2014/main" val="3872292143"/>
                  </a:ext>
                </a:extLst>
              </a:tr>
              <a:tr h="1050174">
                <a:tc>
                  <a:txBody>
                    <a:bodyPr/>
                    <a:lstStyle/>
                    <a:p>
                      <a:pPr algn="ctr"/>
                      <a:r>
                        <a:rPr lang="pt-BR" sz="2000" b="1" dirty="0"/>
                        <a:t>TOTAL</a:t>
                      </a:r>
                    </a:p>
                  </a:txBody>
                  <a:tcPr anchor="ctr"/>
                </a:tc>
                <a:tc>
                  <a:txBody>
                    <a:bodyPr/>
                    <a:lstStyle/>
                    <a:p>
                      <a:pPr algn="ctr"/>
                      <a:r>
                        <a:rPr lang="pt-BR" sz="2000" dirty="0"/>
                        <a:t>1.742.768,48</a:t>
                      </a:r>
                      <a:endParaRPr lang="pt-BR" sz="2000" b="1" dirty="0">
                        <a:latin typeface="Arial" pitchFamily="34" charset="0"/>
                        <a:cs typeface="Arial" pitchFamily="34" charset="0"/>
                      </a:endParaRPr>
                    </a:p>
                  </a:txBody>
                  <a:tcPr anchor="ctr"/>
                </a:tc>
                <a:tc>
                  <a:txBody>
                    <a:bodyPr/>
                    <a:lstStyle/>
                    <a:p>
                      <a:pPr algn="ctr"/>
                      <a:r>
                        <a:rPr lang="pt-BR" sz="2000" b="1" dirty="0">
                          <a:latin typeface="Arial" pitchFamily="34" charset="0"/>
                          <a:cs typeface="Arial" pitchFamily="34" charset="0"/>
                        </a:rPr>
                        <a:t>285.651,29</a:t>
                      </a:r>
                    </a:p>
                  </a:txBody>
                  <a:tcPr anchor="ctr"/>
                </a:tc>
                <a:tc>
                  <a:txBody>
                    <a:bodyPr/>
                    <a:lstStyle/>
                    <a:p>
                      <a:pPr algn="ctr"/>
                      <a:r>
                        <a:rPr lang="pt-BR" sz="2000" dirty="0"/>
                        <a:t>1.457.117,19</a:t>
                      </a:r>
                      <a:endParaRPr lang="pt-BR" sz="2000" b="1" dirty="0">
                        <a:latin typeface="Arial" pitchFamily="34" charset="0"/>
                        <a:cs typeface="Arial" pitchFamily="34" charset="0"/>
                      </a:endParaRP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652709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solidFill>
                  <a:schemeClr val="tx1"/>
                </a:solidFill>
              </a:rPr>
              <a:t>DISPONIBILIDADE  DE CAIXA LÍQUIDA 31/12/2024 (ANTES)</a:t>
            </a:r>
          </a:p>
        </p:txBody>
      </p:sp>
      <p:graphicFrame>
        <p:nvGraphicFramePr>
          <p:cNvPr id="3" name="Tabela 2"/>
          <p:cNvGraphicFramePr>
            <a:graphicFrameLocks noGrp="1"/>
          </p:cNvGraphicFramePr>
          <p:nvPr>
            <p:extLst>
              <p:ext uri="{D42A27DB-BD31-4B8C-83A1-F6EECF244321}">
                <p14:modId xmlns:p14="http://schemas.microsoft.com/office/powerpoint/2010/main" val="2119207542"/>
              </p:ext>
            </p:extLst>
          </p:nvPr>
        </p:nvGraphicFramePr>
        <p:xfrm>
          <a:off x="395536" y="1428735"/>
          <a:ext cx="8319868" cy="5342014"/>
        </p:xfrm>
        <a:graphic>
          <a:graphicData uri="http://schemas.openxmlformats.org/drawingml/2006/table">
            <a:tbl>
              <a:tblPr/>
              <a:tblGrid>
                <a:gridCol w="1824847">
                  <a:extLst>
                    <a:ext uri="{9D8B030D-6E8A-4147-A177-3AD203B41FA5}">
                      <a16:colId xmlns:a16="http://schemas.microsoft.com/office/drawing/2014/main" val="20000"/>
                    </a:ext>
                  </a:extLst>
                </a:gridCol>
                <a:gridCol w="2163096">
                  <a:extLst>
                    <a:ext uri="{9D8B030D-6E8A-4147-A177-3AD203B41FA5}">
                      <a16:colId xmlns:a16="http://schemas.microsoft.com/office/drawing/2014/main" val="20001"/>
                    </a:ext>
                  </a:extLst>
                </a:gridCol>
                <a:gridCol w="1760083">
                  <a:extLst>
                    <a:ext uri="{9D8B030D-6E8A-4147-A177-3AD203B41FA5}">
                      <a16:colId xmlns:a16="http://schemas.microsoft.com/office/drawing/2014/main" val="20002"/>
                    </a:ext>
                  </a:extLst>
                </a:gridCol>
                <a:gridCol w="2571842">
                  <a:extLst>
                    <a:ext uri="{9D8B030D-6E8A-4147-A177-3AD203B41FA5}">
                      <a16:colId xmlns:a16="http://schemas.microsoft.com/office/drawing/2014/main" val="20003"/>
                    </a:ext>
                  </a:extLst>
                </a:gridCol>
              </a:tblGrid>
              <a:tr h="1083234">
                <a:tc>
                  <a:txBody>
                    <a:bodyPr/>
                    <a:lstStyle/>
                    <a:p>
                      <a:pPr algn="ctr">
                        <a:lnSpc>
                          <a:spcPct val="115000"/>
                        </a:lnSpc>
                        <a:spcAft>
                          <a:spcPts val="0"/>
                        </a:spcAft>
                      </a:pPr>
                      <a:r>
                        <a:rPr lang="pt-BR" sz="1600" b="1" dirty="0">
                          <a:latin typeface="Calibri"/>
                          <a:ea typeface="Calibri"/>
                          <a:cs typeface="Times New Roman"/>
                        </a:rPr>
                        <a:t>TIPO DE RECURSO</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BRUTA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RESTOS A PAGAR</a:t>
                      </a:r>
                    </a:p>
                    <a:p>
                      <a:pPr algn="ctr">
                        <a:lnSpc>
                          <a:spcPct val="115000"/>
                        </a:lnSpc>
                        <a:spcAft>
                          <a:spcPts val="0"/>
                        </a:spcAft>
                      </a:pPr>
                      <a:r>
                        <a:rPr lang="pt-BR" sz="1600" b="1" dirty="0">
                          <a:latin typeface="Calibri"/>
                          <a:ea typeface="Calibri"/>
                          <a:cs typeface="Times New Roman"/>
                        </a:rPr>
                        <a:t>(Orçamentário e extra - orçamentário) </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LÍQUIDA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0000"/>
                  </a:ext>
                </a:extLst>
              </a:tr>
              <a:tr h="774295">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RECURSOS PRÓPRIOS</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262.765,77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1.505.583,53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-1.242.817,76</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1"/>
                  </a:ext>
                </a:extLst>
              </a:tr>
              <a:tr h="774295">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b="1">
                          <a:solidFill>
                            <a:schemeClr val="bg1"/>
                          </a:solidFill>
                          <a:latin typeface="Calibri"/>
                          <a:ea typeface="Calibri"/>
                          <a:cs typeface="Times New Roman"/>
                        </a:rPr>
                        <a:t>RECURSOS VINCULADOS</a:t>
                      </a:r>
                      <a:endParaRPr lang="pt-BR" sz="140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a:solidFill>
                            <a:schemeClr val="bg1"/>
                          </a:solidFill>
                          <a:latin typeface="Calibri"/>
                          <a:ea typeface="Calibri"/>
                          <a:cs typeface="Times New Roman"/>
                        </a:rPr>
                        <a:t>1.903.579,71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2.725.488,74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-821.909,03</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2"/>
                  </a:ext>
                </a:extLst>
              </a:tr>
              <a:tr h="508823">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TOTAL</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2.166.345,48</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4.231.072,27</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- 2.064.726,79 *</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3"/>
                  </a:ext>
                </a:extLst>
              </a:tr>
              <a:tr h="2136219">
                <a:tc gridSpan="4">
                  <a:txBody>
                    <a:bodyPr/>
                    <a:lstStyle/>
                    <a:p>
                      <a:pPr algn="ctr">
                        <a:lnSpc>
                          <a:spcPct val="115000"/>
                        </a:lnSpc>
                        <a:spcAft>
                          <a:spcPts val="0"/>
                        </a:spcAft>
                      </a:pPr>
                      <a:endParaRPr lang="pt-BR" sz="1100" dirty="0">
                        <a:solidFill>
                          <a:schemeClr val="bg1"/>
                        </a:solidFill>
                        <a:latin typeface="Calibri"/>
                        <a:ea typeface="Calibri"/>
                        <a:cs typeface="Times New Roman"/>
                      </a:endParaRPr>
                    </a:p>
                    <a:p>
                      <a:pPr marL="0" marR="0" indent="0" algn="just" defTabSz="914400" rtl="0" eaLnBrk="1" fontAlgn="auto" latinLnBrk="0" hangingPunct="1">
                        <a:lnSpc>
                          <a:spcPct val="115000"/>
                        </a:lnSpc>
                        <a:spcBef>
                          <a:spcPts val="0"/>
                        </a:spcBef>
                        <a:spcAft>
                          <a:spcPts val="0"/>
                        </a:spcAft>
                        <a:buClrTx/>
                        <a:buSzTx/>
                        <a:buFontTx/>
                        <a:buNone/>
                        <a:tabLst/>
                        <a:defRPr/>
                      </a:pPr>
                      <a:r>
                        <a:rPr kumimoji="0" lang="pt-BR" sz="1200" kern="1200" dirty="0">
                          <a:solidFill>
                            <a:schemeClr val="bg1"/>
                          </a:solidFill>
                          <a:latin typeface="+mn-lt"/>
                          <a:ea typeface="+mn-ea"/>
                          <a:cs typeface="+mn-cs"/>
                        </a:rPr>
                        <a:t>O relatório mostra que após deduzir da disponibilidade de caixa bruta ( saldo nas contas bancárias)  os Restos a Pagar inscritos no exercício de 2024, juntamente com Restos a Pagar inscritos em exercícios anteriores, apurou-se um resultado negativo de  </a:t>
                      </a:r>
                      <a:r>
                        <a:rPr kumimoji="0" lang="pt-BR" sz="1200" b="1" kern="1200" dirty="0">
                          <a:solidFill>
                            <a:schemeClr val="bg1"/>
                          </a:solidFill>
                          <a:latin typeface="+mn-lt"/>
                          <a:ea typeface="+mn-ea"/>
                          <a:cs typeface="+mn-cs"/>
                        </a:rPr>
                        <a:t>- R$ 2.064.726,79</a:t>
                      </a:r>
                      <a:r>
                        <a:rPr kumimoji="0" lang="pt-BR" sz="1200" kern="1200" dirty="0">
                          <a:solidFill>
                            <a:schemeClr val="bg1"/>
                          </a:solidFill>
                          <a:latin typeface="+mn-lt"/>
                          <a:ea typeface="+mn-ea"/>
                          <a:cs typeface="+mn-cs"/>
                        </a:rPr>
                        <a:t>, evidenciando que  a disponibilidade de caixa foi insuficiente para cobrir as despesas deixadas como Restos a Pagar.</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a:solidFill>
                          <a:schemeClr val="bg1"/>
                        </a:solidFill>
                        <a:latin typeface="+mn-lt"/>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r>
                        <a:rPr kumimoji="0" lang="pt-BR" sz="1100" kern="1200" dirty="0">
                          <a:solidFill>
                            <a:schemeClr val="bg1"/>
                          </a:solidFill>
                          <a:latin typeface="+mn-lt"/>
                          <a:ea typeface="+mn-ea"/>
                          <a:cs typeface="+mn-cs"/>
                        </a:rPr>
                        <a:t>*(LRF) Art. </a:t>
                      </a:r>
                      <a:r>
                        <a:rPr kumimoji="0" lang="pt-BR" sz="1000" kern="1200" dirty="0">
                          <a:solidFill>
                            <a:schemeClr val="bg1"/>
                          </a:solidFill>
                          <a:latin typeface="+mn-lt"/>
                          <a:ea typeface="+mn-ea"/>
                          <a:cs typeface="+mn-cs"/>
                        </a:rPr>
                        <a:t>42. É vedado ao titular de Poder ou órgão referido no art. 20, nos últimos dois quadrimestres do seu mandato, contrair obrigação de despesa que não possa ser cumprida integralmente dentro dele, ou que tenha parcelas a serem pagas no exercício seguinte sem que haja suficiente disponibilidade de caixa para este efeito.  </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a:solidFill>
                          <a:schemeClr val="bg1"/>
                        </a:solidFill>
                        <a:latin typeface="+mn-lt"/>
                        <a:ea typeface="+mn-ea"/>
                        <a:cs typeface="+mn-cs"/>
                      </a:endParaRPr>
                    </a:p>
                    <a:p>
                      <a:pPr algn="ctr">
                        <a:lnSpc>
                          <a:spcPct val="115000"/>
                        </a:lnSpc>
                        <a:spcAft>
                          <a:spcPts val="0"/>
                        </a:spcAft>
                      </a:pPr>
                      <a:endParaRPr lang="pt-BR"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solidFill>
                  <a:schemeClr val="tx1"/>
                </a:solidFill>
              </a:rPr>
              <a:t>DISPONIBILIDADE  DE CAIXA LÍQUIDA 30/04/2025 (AGORA)</a:t>
            </a:r>
          </a:p>
        </p:txBody>
      </p:sp>
      <p:graphicFrame>
        <p:nvGraphicFramePr>
          <p:cNvPr id="3" name="Tabela 2"/>
          <p:cNvGraphicFramePr>
            <a:graphicFrameLocks noGrp="1"/>
          </p:cNvGraphicFramePr>
          <p:nvPr>
            <p:extLst>
              <p:ext uri="{D42A27DB-BD31-4B8C-83A1-F6EECF244321}">
                <p14:modId xmlns:p14="http://schemas.microsoft.com/office/powerpoint/2010/main" val="2827405263"/>
              </p:ext>
            </p:extLst>
          </p:nvPr>
        </p:nvGraphicFramePr>
        <p:xfrm>
          <a:off x="357158" y="1428735"/>
          <a:ext cx="8358246" cy="5102255"/>
        </p:xfrm>
        <a:graphic>
          <a:graphicData uri="http://schemas.openxmlformats.org/drawingml/2006/table">
            <a:tbl>
              <a:tblPr/>
              <a:tblGrid>
                <a:gridCol w="1863225">
                  <a:extLst>
                    <a:ext uri="{9D8B030D-6E8A-4147-A177-3AD203B41FA5}">
                      <a16:colId xmlns:a16="http://schemas.microsoft.com/office/drawing/2014/main" val="20000"/>
                    </a:ext>
                  </a:extLst>
                </a:gridCol>
                <a:gridCol w="2163096">
                  <a:extLst>
                    <a:ext uri="{9D8B030D-6E8A-4147-A177-3AD203B41FA5}">
                      <a16:colId xmlns:a16="http://schemas.microsoft.com/office/drawing/2014/main" val="20001"/>
                    </a:ext>
                  </a:extLst>
                </a:gridCol>
                <a:gridCol w="1988721">
                  <a:extLst>
                    <a:ext uri="{9D8B030D-6E8A-4147-A177-3AD203B41FA5}">
                      <a16:colId xmlns:a16="http://schemas.microsoft.com/office/drawing/2014/main" val="20002"/>
                    </a:ext>
                  </a:extLst>
                </a:gridCol>
                <a:gridCol w="2343204">
                  <a:extLst>
                    <a:ext uri="{9D8B030D-6E8A-4147-A177-3AD203B41FA5}">
                      <a16:colId xmlns:a16="http://schemas.microsoft.com/office/drawing/2014/main" val="20003"/>
                    </a:ext>
                  </a:extLst>
                </a:gridCol>
              </a:tblGrid>
              <a:tr h="839836">
                <a:tc>
                  <a:txBody>
                    <a:bodyPr/>
                    <a:lstStyle/>
                    <a:p>
                      <a:pPr algn="ctr">
                        <a:lnSpc>
                          <a:spcPct val="115000"/>
                        </a:lnSpc>
                        <a:spcAft>
                          <a:spcPts val="0"/>
                        </a:spcAft>
                      </a:pPr>
                      <a:r>
                        <a:rPr lang="pt-BR" sz="1600" b="1" dirty="0">
                          <a:latin typeface="Calibri"/>
                          <a:ea typeface="Calibri"/>
                          <a:cs typeface="Times New Roman"/>
                        </a:rPr>
                        <a:t>TIPO DE RECURSO</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BRUTA 30/04/2025</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SALDO RESTOS A PAGAR</a:t>
                      </a:r>
                    </a:p>
                    <a:p>
                      <a:pPr algn="ctr">
                        <a:lnSpc>
                          <a:spcPct val="115000"/>
                        </a:lnSpc>
                        <a:spcAft>
                          <a:spcPts val="0"/>
                        </a:spcAft>
                      </a:pPr>
                      <a:r>
                        <a:rPr lang="pt-BR" sz="1600" b="1" dirty="0">
                          <a:latin typeface="Calibri"/>
                          <a:ea typeface="Calibri"/>
                          <a:cs typeface="Times New Roman"/>
                        </a:rPr>
                        <a:t>(Orçamentário e extra - orçamentário) 30/04/2025</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LÍQUIDA 30/04/2025</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0000"/>
                  </a:ext>
                </a:extLst>
              </a:tr>
              <a:tr h="816507">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RECURSOS PRÓPRIOS</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1.785.501,54</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681.001,72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1.104.499,82 </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1"/>
                  </a:ext>
                </a:extLst>
              </a:tr>
              <a:tr h="816507">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b="1">
                          <a:solidFill>
                            <a:schemeClr val="bg1"/>
                          </a:solidFill>
                          <a:latin typeface="Calibri"/>
                          <a:ea typeface="Calibri"/>
                          <a:cs typeface="Times New Roman"/>
                        </a:rPr>
                        <a:t>RECURSOS VINCULADOS</a:t>
                      </a:r>
                      <a:endParaRPr lang="pt-BR" sz="140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3.167.368,43</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657.543,63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2.509.824,80</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2"/>
                  </a:ext>
                </a:extLst>
              </a:tr>
              <a:tr h="536562">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TOTAL</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4.952.869,97</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1.338.545,35</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rPr>
                        <a:t>3.614.324,62 </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3"/>
                  </a:ext>
                </a:extLst>
              </a:tr>
              <a:tr h="1547109">
                <a:tc gridSpan="4">
                  <a:txBody>
                    <a:bodyPr/>
                    <a:lstStyle/>
                    <a:p>
                      <a:pPr algn="ctr">
                        <a:lnSpc>
                          <a:spcPct val="115000"/>
                        </a:lnSpc>
                        <a:spcAft>
                          <a:spcPts val="0"/>
                        </a:spcAft>
                      </a:pPr>
                      <a:endParaRPr lang="pt-BR" sz="1100" dirty="0">
                        <a:solidFill>
                          <a:schemeClr val="bg1"/>
                        </a:solidFill>
                        <a:latin typeface="Calibri"/>
                        <a:ea typeface="Calibri"/>
                        <a:cs typeface="Times New Roman"/>
                      </a:endParaRPr>
                    </a:p>
                    <a:p>
                      <a:pPr marL="0" marR="0" indent="0" algn="just" defTabSz="914400" rtl="0" eaLnBrk="1" fontAlgn="auto" latinLnBrk="0" hangingPunct="1">
                        <a:lnSpc>
                          <a:spcPct val="115000"/>
                        </a:lnSpc>
                        <a:spcBef>
                          <a:spcPts val="0"/>
                        </a:spcBef>
                        <a:spcAft>
                          <a:spcPts val="0"/>
                        </a:spcAft>
                        <a:buClrTx/>
                        <a:buSzTx/>
                        <a:buFontTx/>
                        <a:buNone/>
                        <a:tabLst/>
                        <a:defRPr/>
                      </a:pPr>
                      <a:r>
                        <a:rPr kumimoji="0" lang="pt-BR" sz="1200" kern="1200" dirty="0">
                          <a:solidFill>
                            <a:schemeClr val="bg1"/>
                          </a:solidFill>
                          <a:latin typeface="+mn-lt"/>
                          <a:ea typeface="+mn-ea"/>
                          <a:cs typeface="+mn-cs"/>
                        </a:rPr>
                        <a:t>O relatório mostra que após deduzir da disponibilidade de caixa bruta ( saldo nas contas bancárias)  o saldo de Restos a Pagar restante, apurou-se um resultado positivo de  </a:t>
                      </a:r>
                      <a:r>
                        <a:rPr kumimoji="0" lang="pt-BR" sz="1200" b="1" kern="1200" dirty="0">
                          <a:solidFill>
                            <a:schemeClr val="bg1"/>
                          </a:solidFill>
                          <a:latin typeface="+mn-lt"/>
                          <a:ea typeface="+mn-ea"/>
                          <a:cs typeface="+mn-cs"/>
                        </a:rPr>
                        <a:t>R$ 3.614.324,62.</a:t>
                      </a:r>
                      <a:endParaRPr kumimoji="0" lang="pt-BR" sz="1200" kern="1200" dirty="0">
                        <a:solidFill>
                          <a:schemeClr val="bg1"/>
                        </a:solidFill>
                        <a:latin typeface="+mn-lt"/>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a:solidFill>
                          <a:schemeClr val="bg1"/>
                        </a:solidFill>
                        <a:latin typeface="+mn-lt"/>
                        <a:ea typeface="+mn-ea"/>
                        <a:cs typeface="+mn-cs"/>
                      </a:endParaRPr>
                    </a:p>
                    <a:p>
                      <a:pPr algn="ctr">
                        <a:lnSpc>
                          <a:spcPct val="115000"/>
                        </a:lnSpc>
                        <a:spcAft>
                          <a:spcPts val="0"/>
                        </a:spcAft>
                      </a:pPr>
                      <a:endParaRPr lang="pt-BR"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4"/>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7761</TotalTime>
  <Words>1012</Words>
  <Application>Microsoft Office PowerPoint</Application>
  <PresentationFormat>Apresentação na tela (4:3)</PresentationFormat>
  <Paragraphs>428</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Arial</vt:lpstr>
      <vt:lpstr>Calibri</vt:lpstr>
      <vt:lpstr>Constantia</vt:lpstr>
      <vt:lpstr>Wingdings 2</vt:lpstr>
      <vt:lpstr>Papel</vt:lpstr>
      <vt:lpstr>AUDIÊNCIA PÚBLICA 1º QUADRIMESTRE – 2025  PREFEITURA MUNICIPAL DE  SANTO ANTONIO  DA ALEGRIA   ESTADO DE SÃO PAULO</vt:lpstr>
      <vt:lpstr>AUDIÊNCIA PÚBLICA - 1º QUADRIMESTRE - 2025</vt:lpstr>
      <vt:lpstr>METAS ARRECADAÇÃO – JAN A  ABR</vt:lpstr>
      <vt:lpstr>DESPESAS  LIQUIDADAS – JAN A ABR</vt:lpstr>
      <vt:lpstr>AUDIÊNCIA PÚBLICA 1º QUADRIMESTRE - 2025</vt:lpstr>
      <vt:lpstr>DÍVIDA FLUTUANTE</vt:lpstr>
      <vt:lpstr> DÍVIDA FUNDADA</vt:lpstr>
      <vt:lpstr>DISPONIBILIDADE  DE CAIXA LÍQUIDA 31/12/2024 (ANTES)</vt:lpstr>
      <vt:lpstr>DISPONIBILIDADE  DE CAIXA LÍQUIDA 30/04/2025 (AGORA)</vt:lpstr>
      <vt:lpstr>DISPONIBILIDADE CAIXA  30/04/2025</vt:lpstr>
      <vt:lpstr>AUDIÊNCIA PÚBLICA 1º QUADRIMESTRE - 2025</vt:lpstr>
      <vt:lpstr>GASTOS COM PESSOAL  EXECUTIVO</vt:lpstr>
      <vt:lpstr>METODOLOGIA  DE  CÁLCULO DESPESA COM PESSOAL  ABRIL 2025</vt:lpstr>
      <vt:lpstr>  PROJEÇÃO DESPESA COM  PESSOAL 2025</vt:lpstr>
      <vt:lpstr>SAÚDE</vt:lpstr>
      <vt:lpstr>ENSINO</vt:lpstr>
      <vt:lpstr>FUNDEB</vt:lpstr>
      <vt:lpstr>REPASSE AO TERCEIRO SETOR</vt:lpstr>
      <vt:lpstr>  AUDIÊNCIA PÚBLICA  1º QUADRIMESTRE - 2025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AUDIÊNCIA PÚBLICA 3º QUADRIMESTRE</dc:title>
  <dc:creator>Leonardo</dc:creator>
  <cp:lastModifiedBy>RH III -PMSAA</cp:lastModifiedBy>
  <cp:revision>460</cp:revision>
  <cp:lastPrinted>2025-05-26T14:25:22Z</cp:lastPrinted>
  <dcterms:created xsi:type="dcterms:W3CDTF">2014-02-23T13:20:53Z</dcterms:created>
  <dcterms:modified xsi:type="dcterms:W3CDTF">2025-05-26T19:00:11Z</dcterms:modified>
</cp:coreProperties>
</file>