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56" r:id="rId1"/>
  </p:sldMasterIdLst>
  <p:notesMasterIdLst>
    <p:notesMasterId r:id="rId21"/>
  </p:notesMasterIdLst>
  <p:handoutMasterIdLst>
    <p:handoutMasterId r:id="rId22"/>
  </p:handoutMasterIdLst>
  <p:sldIdLst>
    <p:sldId id="289" r:id="rId2"/>
    <p:sldId id="257" r:id="rId3"/>
    <p:sldId id="258" r:id="rId4"/>
    <p:sldId id="265" r:id="rId5"/>
    <p:sldId id="269" r:id="rId6"/>
    <p:sldId id="270" r:id="rId7"/>
    <p:sldId id="294" r:id="rId8"/>
    <p:sldId id="304" r:id="rId9"/>
    <p:sldId id="306" r:id="rId10"/>
    <p:sldId id="299" r:id="rId11"/>
    <p:sldId id="305" r:id="rId12"/>
    <p:sldId id="272" r:id="rId13"/>
    <p:sldId id="274" r:id="rId14"/>
    <p:sldId id="303" r:id="rId15"/>
    <p:sldId id="275" r:id="rId16"/>
    <p:sldId id="276" r:id="rId17"/>
    <p:sldId id="277" r:id="rId18"/>
    <p:sldId id="297" r:id="rId19"/>
    <p:sldId id="293" r:id="rId20"/>
  </p:sldIdLst>
  <p:sldSz cx="9144000" cy="6858000" type="screen4x3"/>
  <p:notesSz cx="6797675" cy="9926638"/>
  <p:defaultText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Estilo Médio 2 - Ênfas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6" d="100"/>
          <a:sy n="106" d="100"/>
        </p:scale>
        <p:origin x="1764"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ço Reservado para Cabeçalho 1"/>
          <p:cNvSpPr>
            <a:spLocks noGrp="1"/>
          </p:cNvSpPr>
          <p:nvPr>
            <p:ph type="hdr" sz="quarter"/>
          </p:nvPr>
        </p:nvSpPr>
        <p:spPr>
          <a:xfrm>
            <a:off x="1" y="0"/>
            <a:ext cx="2945659" cy="496332"/>
          </a:xfrm>
          <a:prstGeom prst="rect">
            <a:avLst/>
          </a:prstGeom>
        </p:spPr>
        <p:txBody>
          <a:bodyPr vert="horz" lIns="92153" tIns="46077" rIns="92153" bIns="46077" rtlCol="0"/>
          <a:lstStyle>
            <a:lvl1pPr algn="l">
              <a:defRPr sz="1200"/>
            </a:lvl1pPr>
          </a:lstStyle>
          <a:p>
            <a:endParaRPr lang="pt-BR"/>
          </a:p>
        </p:txBody>
      </p:sp>
      <p:sp>
        <p:nvSpPr>
          <p:cNvPr id="3" name="Espaço Reservado para Data 2"/>
          <p:cNvSpPr>
            <a:spLocks noGrp="1"/>
          </p:cNvSpPr>
          <p:nvPr>
            <p:ph type="dt" sz="quarter" idx="1"/>
          </p:nvPr>
        </p:nvSpPr>
        <p:spPr>
          <a:xfrm>
            <a:off x="3850444" y="0"/>
            <a:ext cx="2945659" cy="496332"/>
          </a:xfrm>
          <a:prstGeom prst="rect">
            <a:avLst/>
          </a:prstGeom>
        </p:spPr>
        <p:txBody>
          <a:bodyPr vert="horz" lIns="92153" tIns="46077" rIns="92153" bIns="46077" rtlCol="0"/>
          <a:lstStyle>
            <a:lvl1pPr algn="r">
              <a:defRPr sz="1200"/>
            </a:lvl1pPr>
          </a:lstStyle>
          <a:p>
            <a:fld id="{8F0AD645-D653-41BB-AE68-AAADB954E0D7}" type="datetimeFigureOut">
              <a:rPr lang="pt-BR" smtClean="0"/>
              <a:pPr/>
              <a:t>30/09/2025</a:t>
            </a:fld>
            <a:endParaRPr lang="pt-BR"/>
          </a:p>
        </p:txBody>
      </p:sp>
      <p:sp>
        <p:nvSpPr>
          <p:cNvPr id="4" name="Espaço Reservado para Rodapé 3"/>
          <p:cNvSpPr>
            <a:spLocks noGrp="1"/>
          </p:cNvSpPr>
          <p:nvPr>
            <p:ph type="ftr" sz="quarter" idx="2"/>
          </p:nvPr>
        </p:nvSpPr>
        <p:spPr>
          <a:xfrm>
            <a:off x="1" y="9428584"/>
            <a:ext cx="2945659" cy="496332"/>
          </a:xfrm>
          <a:prstGeom prst="rect">
            <a:avLst/>
          </a:prstGeom>
        </p:spPr>
        <p:txBody>
          <a:bodyPr vert="horz" lIns="92153" tIns="46077" rIns="92153" bIns="46077" rtlCol="0" anchor="b"/>
          <a:lstStyle>
            <a:lvl1pPr algn="l">
              <a:defRPr sz="1200"/>
            </a:lvl1pPr>
          </a:lstStyle>
          <a:p>
            <a:endParaRPr lang="pt-BR"/>
          </a:p>
        </p:txBody>
      </p:sp>
      <p:sp>
        <p:nvSpPr>
          <p:cNvPr id="5" name="Espaço Reservado para Número de Slide 4"/>
          <p:cNvSpPr>
            <a:spLocks noGrp="1"/>
          </p:cNvSpPr>
          <p:nvPr>
            <p:ph type="sldNum" sz="quarter" idx="3"/>
          </p:nvPr>
        </p:nvSpPr>
        <p:spPr>
          <a:xfrm>
            <a:off x="3850444" y="9428584"/>
            <a:ext cx="2945659" cy="496332"/>
          </a:xfrm>
          <a:prstGeom prst="rect">
            <a:avLst/>
          </a:prstGeom>
        </p:spPr>
        <p:txBody>
          <a:bodyPr vert="horz" lIns="92153" tIns="46077" rIns="92153" bIns="46077" rtlCol="0" anchor="b"/>
          <a:lstStyle>
            <a:lvl1pPr algn="r">
              <a:defRPr sz="1200"/>
            </a:lvl1pPr>
          </a:lstStyle>
          <a:p>
            <a:fld id="{8D60B453-F980-4B47-BC8E-EB0C4C1252BA}" type="slidenum">
              <a:rPr lang="pt-BR" smtClean="0"/>
              <a:pPr/>
              <a:t>‹nº›</a:t>
            </a:fld>
            <a:endParaRPr lang="pt-BR"/>
          </a:p>
        </p:txBody>
      </p:sp>
    </p:spTree>
    <p:extLst>
      <p:ext uri="{BB962C8B-B14F-4D97-AF65-F5344CB8AC3E}">
        <p14:creationId xmlns:p14="http://schemas.microsoft.com/office/powerpoint/2010/main" val="149732078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ço Reservado para Cabeçalho 1"/>
          <p:cNvSpPr>
            <a:spLocks noGrp="1"/>
          </p:cNvSpPr>
          <p:nvPr>
            <p:ph type="hdr" sz="quarter"/>
          </p:nvPr>
        </p:nvSpPr>
        <p:spPr>
          <a:xfrm>
            <a:off x="0" y="0"/>
            <a:ext cx="2944958" cy="496888"/>
          </a:xfrm>
          <a:prstGeom prst="rect">
            <a:avLst/>
          </a:prstGeom>
        </p:spPr>
        <p:txBody>
          <a:bodyPr vert="horz" lIns="92153" tIns="46077" rIns="92153" bIns="46077" rtlCol="0"/>
          <a:lstStyle>
            <a:lvl1pPr algn="l">
              <a:defRPr sz="1200"/>
            </a:lvl1pPr>
          </a:lstStyle>
          <a:p>
            <a:endParaRPr lang="pt-BR"/>
          </a:p>
        </p:txBody>
      </p:sp>
      <p:sp>
        <p:nvSpPr>
          <p:cNvPr id="3" name="Espaço Reservado para Data 2"/>
          <p:cNvSpPr>
            <a:spLocks noGrp="1"/>
          </p:cNvSpPr>
          <p:nvPr>
            <p:ph type="dt" idx="1"/>
          </p:nvPr>
        </p:nvSpPr>
        <p:spPr>
          <a:xfrm>
            <a:off x="3851098" y="0"/>
            <a:ext cx="2944958" cy="496888"/>
          </a:xfrm>
          <a:prstGeom prst="rect">
            <a:avLst/>
          </a:prstGeom>
        </p:spPr>
        <p:txBody>
          <a:bodyPr vert="horz" lIns="92153" tIns="46077" rIns="92153" bIns="46077" rtlCol="0"/>
          <a:lstStyle>
            <a:lvl1pPr algn="r">
              <a:defRPr sz="1200"/>
            </a:lvl1pPr>
          </a:lstStyle>
          <a:p>
            <a:fld id="{5C3FDF3A-7B2C-43CC-B4EB-D3AD3A6E779C}" type="datetimeFigureOut">
              <a:rPr lang="pt-BR" smtClean="0"/>
              <a:pPr/>
              <a:t>30/09/2025</a:t>
            </a:fld>
            <a:endParaRPr lang="pt-BR"/>
          </a:p>
        </p:txBody>
      </p:sp>
      <p:sp>
        <p:nvSpPr>
          <p:cNvPr id="4" name="Espaço Reservado para Imagem de Slide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2153" tIns="46077" rIns="92153" bIns="46077" rtlCol="0" anchor="ctr"/>
          <a:lstStyle/>
          <a:p>
            <a:endParaRPr lang="pt-BR"/>
          </a:p>
        </p:txBody>
      </p:sp>
      <p:sp>
        <p:nvSpPr>
          <p:cNvPr id="5" name="Espaço Reservado para Anotações 4"/>
          <p:cNvSpPr>
            <a:spLocks noGrp="1"/>
          </p:cNvSpPr>
          <p:nvPr>
            <p:ph type="body" sz="quarter" idx="3"/>
          </p:nvPr>
        </p:nvSpPr>
        <p:spPr>
          <a:xfrm>
            <a:off x="679606" y="4714876"/>
            <a:ext cx="5438464" cy="4467225"/>
          </a:xfrm>
          <a:prstGeom prst="rect">
            <a:avLst/>
          </a:prstGeom>
        </p:spPr>
        <p:txBody>
          <a:bodyPr vert="horz" lIns="92153" tIns="46077" rIns="92153" bIns="46077" rtlCol="0">
            <a:normAutofit/>
          </a:bodyPr>
          <a:lstStyle/>
          <a:p>
            <a:pPr lvl="0"/>
            <a:r>
              <a:rPr lang="pt-BR"/>
              <a:t>Clique para editar os estilos do texto mestre</a:t>
            </a:r>
          </a:p>
          <a:p>
            <a:pPr lvl="1"/>
            <a:r>
              <a:rPr lang="pt-BR"/>
              <a:t>Segundo nível</a:t>
            </a:r>
          </a:p>
          <a:p>
            <a:pPr lvl="2"/>
            <a:r>
              <a:rPr lang="pt-BR"/>
              <a:t>Terceiro nível</a:t>
            </a:r>
          </a:p>
          <a:p>
            <a:pPr lvl="3"/>
            <a:r>
              <a:rPr lang="pt-BR"/>
              <a:t>Quarto nível</a:t>
            </a:r>
          </a:p>
          <a:p>
            <a:pPr lvl="4"/>
            <a:r>
              <a:rPr lang="pt-BR"/>
              <a:t>Quinto nível</a:t>
            </a:r>
          </a:p>
        </p:txBody>
      </p:sp>
      <p:sp>
        <p:nvSpPr>
          <p:cNvPr id="6" name="Espaço Reservado para Rodapé 5"/>
          <p:cNvSpPr>
            <a:spLocks noGrp="1"/>
          </p:cNvSpPr>
          <p:nvPr>
            <p:ph type="ftr" sz="quarter" idx="4"/>
          </p:nvPr>
        </p:nvSpPr>
        <p:spPr>
          <a:xfrm>
            <a:off x="0" y="9428163"/>
            <a:ext cx="2944958" cy="496887"/>
          </a:xfrm>
          <a:prstGeom prst="rect">
            <a:avLst/>
          </a:prstGeom>
        </p:spPr>
        <p:txBody>
          <a:bodyPr vert="horz" lIns="92153" tIns="46077" rIns="92153" bIns="46077" rtlCol="0" anchor="b"/>
          <a:lstStyle>
            <a:lvl1pPr algn="l">
              <a:defRPr sz="1200"/>
            </a:lvl1pPr>
          </a:lstStyle>
          <a:p>
            <a:endParaRPr lang="pt-BR"/>
          </a:p>
        </p:txBody>
      </p:sp>
      <p:sp>
        <p:nvSpPr>
          <p:cNvPr id="7" name="Espaço Reservado para Número de Slide 6"/>
          <p:cNvSpPr>
            <a:spLocks noGrp="1"/>
          </p:cNvSpPr>
          <p:nvPr>
            <p:ph type="sldNum" sz="quarter" idx="5"/>
          </p:nvPr>
        </p:nvSpPr>
        <p:spPr>
          <a:xfrm>
            <a:off x="3851098" y="9428163"/>
            <a:ext cx="2944958" cy="496887"/>
          </a:xfrm>
          <a:prstGeom prst="rect">
            <a:avLst/>
          </a:prstGeom>
        </p:spPr>
        <p:txBody>
          <a:bodyPr vert="horz" lIns="92153" tIns="46077" rIns="92153" bIns="46077" rtlCol="0" anchor="b"/>
          <a:lstStyle>
            <a:lvl1pPr algn="r">
              <a:defRPr sz="1200"/>
            </a:lvl1pPr>
          </a:lstStyle>
          <a:p>
            <a:fld id="{C85D483D-8FCE-43BE-B96B-8717E4C62D72}" type="slidenum">
              <a:rPr lang="pt-BR" smtClean="0"/>
              <a:pPr/>
              <a:t>‹nº›</a:t>
            </a:fld>
            <a:endParaRPr lang="pt-BR"/>
          </a:p>
        </p:txBody>
      </p:sp>
    </p:spTree>
    <p:extLst>
      <p:ext uri="{BB962C8B-B14F-4D97-AF65-F5344CB8AC3E}">
        <p14:creationId xmlns:p14="http://schemas.microsoft.com/office/powerpoint/2010/main" val="129470866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endParaRPr lang="pt-BR" dirty="0"/>
          </a:p>
        </p:txBody>
      </p:sp>
      <p:sp>
        <p:nvSpPr>
          <p:cNvPr id="4" name="Espaço Reservado para Número de Slide 3"/>
          <p:cNvSpPr>
            <a:spLocks noGrp="1"/>
          </p:cNvSpPr>
          <p:nvPr>
            <p:ph type="sldNum" sz="quarter" idx="5"/>
          </p:nvPr>
        </p:nvSpPr>
        <p:spPr/>
        <p:txBody>
          <a:bodyPr/>
          <a:lstStyle/>
          <a:p>
            <a:fld id="{C85D483D-8FCE-43BE-B96B-8717E4C62D72}" type="slidenum">
              <a:rPr lang="pt-BR" smtClean="0"/>
              <a:pPr/>
              <a:t>11</a:t>
            </a:fld>
            <a:endParaRPr lang="pt-BR"/>
          </a:p>
        </p:txBody>
      </p:sp>
    </p:spTree>
    <p:extLst>
      <p:ext uri="{BB962C8B-B14F-4D97-AF65-F5344CB8AC3E}">
        <p14:creationId xmlns:p14="http://schemas.microsoft.com/office/powerpoint/2010/main" val="54316529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ide de título">
    <p:spTree>
      <p:nvGrpSpPr>
        <p:cNvPr id="1" name=""/>
        <p:cNvGrpSpPr/>
        <p:nvPr/>
      </p:nvGrpSpPr>
      <p:grpSpPr>
        <a:xfrm>
          <a:off x="0" y="0"/>
          <a:ext cx="0" cy="0"/>
          <a:chOff x="0" y="0"/>
          <a:chExt cx="0" cy="0"/>
        </a:xfrm>
      </p:grpSpPr>
      <p:sp>
        <p:nvSpPr>
          <p:cNvPr id="9" name="Subtítulo 8"/>
          <p:cNvSpPr>
            <a:spLocks noGrp="1"/>
          </p:cNvSpPr>
          <p:nvPr>
            <p:ph type="subTitle" idx="1"/>
          </p:nvPr>
        </p:nvSpPr>
        <p:spPr>
          <a:xfrm>
            <a:off x="457200" y="3699804"/>
            <a:ext cx="8305800" cy="1143000"/>
          </a:xfrm>
        </p:spPr>
        <p:txBody>
          <a:bodyPr>
            <a:noAutofit/>
          </a:bodyPr>
          <a:lstStyle>
            <a:lvl1pPr marL="0" indent="0" algn="ctr">
              <a:buNone/>
              <a:defRPr sz="2200" spc="10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pt-BR"/>
              <a:t>Clique para editar o estilo do subtítulo mestre</a:t>
            </a:r>
            <a:endParaRPr kumimoji="0" lang="en-US"/>
          </a:p>
        </p:txBody>
      </p:sp>
      <p:sp>
        <p:nvSpPr>
          <p:cNvPr id="28" name="Título 27"/>
          <p:cNvSpPr>
            <a:spLocks noGrp="1"/>
          </p:cNvSpPr>
          <p:nvPr>
            <p:ph type="ctrTitle"/>
          </p:nvPr>
        </p:nvSpPr>
        <p:spPr>
          <a:xfrm>
            <a:off x="457200" y="1433732"/>
            <a:ext cx="8305800" cy="1981200"/>
          </a:xfrm>
          <a:ln w="6350" cap="rnd">
            <a:noFill/>
          </a:ln>
        </p:spPr>
        <p:txBody>
          <a:bodyPr anchor="b" anchorCtr="0">
            <a:noAutofit/>
          </a:bodyPr>
          <a:lstStyle>
            <a:lvl1pPr algn="ctr">
              <a:defRPr lang="en-US" sz="4800" b="0" dirty="0">
                <a:ln w="3200">
                  <a:solidFill>
                    <a:schemeClr val="bg2">
                      <a:shade val="75000"/>
                      <a:alpha val="25000"/>
                    </a:schemeClr>
                  </a:solidFill>
                  <a:prstDash val="solid"/>
                  <a:round/>
                </a:ln>
                <a:solidFill>
                  <a:srgbClr val="F9F9F9"/>
                </a:solidFill>
                <a:effectLst>
                  <a:innerShdw blurRad="50800" dist="25400" dir="13500000">
                    <a:srgbClr val="000000">
                      <a:alpha val="70000"/>
                    </a:srgbClr>
                  </a:innerShdw>
                </a:effectLst>
              </a:defRPr>
            </a:lvl1pPr>
          </a:lstStyle>
          <a:p>
            <a:r>
              <a:rPr kumimoji="0" lang="pt-BR"/>
              <a:t>Clique para editar o estilo do título mestre</a:t>
            </a:r>
            <a:endParaRPr kumimoji="0" lang="en-US"/>
          </a:p>
        </p:txBody>
      </p:sp>
      <p:cxnSp>
        <p:nvCxnSpPr>
          <p:cNvPr id="8" name="Conector reto 7"/>
          <p:cNvCxnSpPr/>
          <p:nvPr/>
        </p:nvCxnSpPr>
        <p:spPr>
          <a:xfrm>
            <a:off x="1463626"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3" name="Conector reto 12"/>
          <p:cNvCxnSpPr/>
          <p:nvPr/>
        </p:nvCxnSpPr>
        <p:spPr>
          <a:xfrm>
            <a:off x="4708574"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
        <p:nvSpPr>
          <p:cNvPr id="14" name="Elipse 13"/>
          <p:cNvSpPr/>
          <p:nvPr/>
        </p:nvSpPr>
        <p:spPr>
          <a:xfrm>
            <a:off x="4540348" y="3526302"/>
            <a:ext cx="45720" cy="45720"/>
          </a:xfrm>
          <a:prstGeom prst="ellipse">
            <a:avLst/>
          </a:prstGeom>
          <a:effectLst>
            <a:outerShdw blurRad="31750" dir="2700000" algn="tl" rotWithShape="0">
              <a:srgbClr val="000000">
                <a:alpha val="55000"/>
              </a:srgbClr>
            </a:outerShdw>
          </a:effectLst>
        </p:spPr>
        <p:style>
          <a:lnRef idx="2">
            <a:schemeClr val="accent2"/>
          </a:lnRef>
          <a:fillRef idx="1">
            <a:schemeClr val="accent2"/>
          </a:fillRef>
          <a:effectRef idx="0">
            <a:schemeClr val="accent2"/>
          </a:effectRef>
          <a:fontRef idx="minor">
            <a:schemeClr val="lt1"/>
          </a:fontRef>
        </p:style>
        <p:txBody>
          <a:bodyPr rtlCol="0" anchor="ctr"/>
          <a:lstStyle/>
          <a:p>
            <a:pPr algn="ctr" eaLnBrk="1" latinLnBrk="0" hangingPunct="1"/>
            <a:endParaRPr kumimoji="0" lang="en-US"/>
          </a:p>
        </p:txBody>
      </p:sp>
      <p:sp>
        <p:nvSpPr>
          <p:cNvPr id="15" name="Espaço Reservado para Data 14"/>
          <p:cNvSpPr>
            <a:spLocks noGrp="1"/>
          </p:cNvSpPr>
          <p:nvPr>
            <p:ph type="dt" sz="half" idx="10"/>
          </p:nvPr>
        </p:nvSpPr>
        <p:spPr/>
        <p:txBody>
          <a:bodyPr/>
          <a:lstStyle/>
          <a:p>
            <a:fld id="{04E9F64D-77BE-489D-A245-8A26A80944BE}" type="datetimeFigureOut">
              <a:rPr lang="pt-BR" smtClean="0"/>
              <a:pPr/>
              <a:t>30/09/2025</a:t>
            </a:fld>
            <a:endParaRPr lang="pt-BR"/>
          </a:p>
        </p:txBody>
      </p:sp>
      <p:sp>
        <p:nvSpPr>
          <p:cNvPr id="16" name="Espaço Reservado para Número de Slide 15"/>
          <p:cNvSpPr>
            <a:spLocks noGrp="1"/>
          </p:cNvSpPr>
          <p:nvPr>
            <p:ph type="sldNum" sz="quarter" idx="11"/>
          </p:nvPr>
        </p:nvSpPr>
        <p:spPr/>
        <p:txBody>
          <a:bodyPr/>
          <a:lstStyle/>
          <a:p>
            <a:fld id="{E7D885B7-BFFD-43C6-8B3A-432AAFE3B2A7}" type="slidenum">
              <a:rPr lang="pt-BR" smtClean="0"/>
              <a:pPr/>
              <a:t>‹nº›</a:t>
            </a:fld>
            <a:endParaRPr lang="pt-BR"/>
          </a:p>
        </p:txBody>
      </p:sp>
      <p:sp>
        <p:nvSpPr>
          <p:cNvPr id="17" name="Espaço Reservado para Rodapé 16"/>
          <p:cNvSpPr>
            <a:spLocks noGrp="1"/>
          </p:cNvSpPr>
          <p:nvPr>
            <p:ph type="ftr" sz="quarter" idx="12"/>
          </p:nvPr>
        </p:nvSpPr>
        <p:spPr/>
        <p:txBody>
          <a:bodyPr/>
          <a:lstStyle/>
          <a:p>
            <a:endParaRPr lang="pt-B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kumimoji="0" lang="pt-BR"/>
              <a:t>Clique para editar o estilo do título mestre</a:t>
            </a:r>
            <a:endParaRPr kumimoji="0" lang="en-US"/>
          </a:p>
        </p:txBody>
      </p:sp>
      <p:sp>
        <p:nvSpPr>
          <p:cNvPr id="3" name="Espaço Reservado para Texto Vertical 2"/>
          <p:cNvSpPr>
            <a:spLocks noGrp="1"/>
          </p:cNvSpPr>
          <p:nvPr>
            <p:ph type="body" orient="vert" idx="1"/>
          </p:nvPr>
        </p:nvSpPr>
        <p:spPr/>
        <p:txBody>
          <a:bodyPr vert="eaVert"/>
          <a:lstStyle/>
          <a:p>
            <a:pPr lvl="0" eaLnBrk="1" latinLnBrk="0" hangingPunct="1"/>
            <a:r>
              <a:rPr lang="pt-BR"/>
              <a:t>Clique para editar os estilos do texto mestre</a:t>
            </a:r>
          </a:p>
          <a:p>
            <a:pPr lvl="1" eaLnBrk="1" latinLnBrk="0" hangingPunct="1"/>
            <a:r>
              <a:rPr lang="pt-BR"/>
              <a:t>Segundo nível</a:t>
            </a:r>
          </a:p>
          <a:p>
            <a:pPr lvl="2" eaLnBrk="1" latinLnBrk="0" hangingPunct="1"/>
            <a:r>
              <a:rPr lang="pt-BR"/>
              <a:t>Terceiro nível</a:t>
            </a:r>
          </a:p>
          <a:p>
            <a:pPr lvl="3" eaLnBrk="1" latinLnBrk="0" hangingPunct="1"/>
            <a:r>
              <a:rPr lang="pt-BR"/>
              <a:t>Quarto nível</a:t>
            </a:r>
          </a:p>
          <a:p>
            <a:pPr lvl="4" eaLnBrk="1" latinLnBrk="0" hangingPunct="1"/>
            <a:r>
              <a:rPr lang="pt-BR"/>
              <a:t>Quinto nível</a:t>
            </a:r>
            <a:endParaRPr kumimoji="0" lang="en-US"/>
          </a:p>
        </p:txBody>
      </p:sp>
      <p:sp>
        <p:nvSpPr>
          <p:cNvPr id="4" name="Espaço Reservado para Data 3"/>
          <p:cNvSpPr>
            <a:spLocks noGrp="1"/>
          </p:cNvSpPr>
          <p:nvPr>
            <p:ph type="dt" sz="half" idx="10"/>
          </p:nvPr>
        </p:nvSpPr>
        <p:spPr/>
        <p:txBody>
          <a:bodyPr/>
          <a:lstStyle/>
          <a:p>
            <a:fld id="{04E9F64D-77BE-489D-A245-8A26A80944BE}" type="datetimeFigureOut">
              <a:rPr lang="pt-BR" smtClean="0"/>
              <a:pPr/>
              <a:t>30/09/2025</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E7D885B7-BFFD-43C6-8B3A-432AAFE3B2A7}" type="slidenum">
              <a:rPr lang="pt-BR" smtClean="0"/>
              <a:pPr/>
              <a:t>‹nº›</a:t>
            </a:fld>
            <a:endParaRPr lang="pt-B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e texto verticais">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6629400" y="274638"/>
            <a:ext cx="2057400" cy="5851525"/>
          </a:xfrm>
        </p:spPr>
        <p:txBody>
          <a:bodyPr vert="eaVert"/>
          <a:lstStyle/>
          <a:p>
            <a:r>
              <a:rPr kumimoji="0" lang="pt-BR"/>
              <a:t>Clique para editar o estilo do título mestre</a:t>
            </a:r>
            <a:endParaRPr kumimoji="0" lang="en-US"/>
          </a:p>
        </p:txBody>
      </p:sp>
      <p:sp>
        <p:nvSpPr>
          <p:cNvPr id="3" name="Espaço Reservado para Texto Vertical 2"/>
          <p:cNvSpPr>
            <a:spLocks noGrp="1"/>
          </p:cNvSpPr>
          <p:nvPr>
            <p:ph type="body" orient="vert" idx="1"/>
          </p:nvPr>
        </p:nvSpPr>
        <p:spPr>
          <a:xfrm>
            <a:off x="457200" y="274638"/>
            <a:ext cx="6019800" cy="5851525"/>
          </a:xfrm>
        </p:spPr>
        <p:txBody>
          <a:bodyPr vert="eaVert"/>
          <a:lstStyle/>
          <a:p>
            <a:pPr lvl="0" eaLnBrk="1" latinLnBrk="0" hangingPunct="1"/>
            <a:r>
              <a:rPr lang="pt-BR"/>
              <a:t>Clique para editar os estilos do texto mestre</a:t>
            </a:r>
          </a:p>
          <a:p>
            <a:pPr lvl="1" eaLnBrk="1" latinLnBrk="0" hangingPunct="1"/>
            <a:r>
              <a:rPr lang="pt-BR"/>
              <a:t>Segundo nível</a:t>
            </a:r>
          </a:p>
          <a:p>
            <a:pPr lvl="2" eaLnBrk="1" latinLnBrk="0" hangingPunct="1"/>
            <a:r>
              <a:rPr lang="pt-BR"/>
              <a:t>Terceiro nível</a:t>
            </a:r>
          </a:p>
          <a:p>
            <a:pPr lvl="3" eaLnBrk="1" latinLnBrk="0" hangingPunct="1"/>
            <a:r>
              <a:rPr lang="pt-BR"/>
              <a:t>Quarto nível</a:t>
            </a:r>
          </a:p>
          <a:p>
            <a:pPr lvl="4" eaLnBrk="1" latinLnBrk="0" hangingPunct="1"/>
            <a:r>
              <a:rPr lang="pt-BR"/>
              <a:t>Quinto nível</a:t>
            </a:r>
            <a:endParaRPr kumimoji="0" lang="en-US"/>
          </a:p>
        </p:txBody>
      </p:sp>
      <p:sp>
        <p:nvSpPr>
          <p:cNvPr id="4" name="Espaço Reservado para Data 3"/>
          <p:cNvSpPr>
            <a:spLocks noGrp="1"/>
          </p:cNvSpPr>
          <p:nvPr>
            <p:ph type="dt" sz="half" idx="10"/>
          </p:nvPr>
        </p:nvSpPr>
        <p:spPr/>
        <p:txBody>
          <a:bodyPr/>
          <a:lstStyle/>
          <a:p>
            <a:fld id="{04E9F64D-77BE-489D-A245-8A26A80944BE}" type="datetimeFigureOut">
              <a:rPr lang="pt-BR" smtClean="0"/>
              <a:pPr/>
              <a:t>30/09/2025</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E7D885B7-BFFD-43C6-8B3A-432AAFE3B2A7}" type="slidenum">
              <a:rPr lang="pt-BR" smtClean="0"/>
              <a:pPr/>
              <a:t>‹nº›</a:t>
            </a:fld>
            <a:endParaRPr lang="pt-B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9" name="Espaço Reservado para Conteúdo 8"/>
          <p:cNvSpPr>
            <a:spLocks noGrp="1"/>
          </p:cNvSpPr>
          <p:nvPr>
            <p:ph idx="1"/>
          </p:nvPr>
        </p:nvSpPr>
        <p:spPr>
          <a:xfrm>
            <a:off x="457200" y="1524000"/>
            <a:ext cx="8229600" cy="4572000"/>
          </a:xfrm>
        </p:spPr>
        <p:txBody>
          <a:bodyPr/>
          <a:lstStyle/>
          <a:p>
            <a:pPr lvl="0" eaLnBrk="1" latinLnBrk="0" hangingPunct="1"/>
            <a:r>
              <a:rPr lang="pt-BR"/>
              <a:t>Clique para editar os estilos do texto mestre</a:t>
            </a:r>
          </a:p>
          <a:p>
            <a:pPr lvl="1" eaLnBrk="1" latinLnBrk="0" hangingPunct="1"/>
            <a:r>
              <a:rPr lang="pt-BR"/>
              <a:t>Segundo nível</a:t>
            </a:r>
          </a:p>
          <a:p>
            <a:pPr lvl="2" eaLnBrk="1" latinLnBrk="0" hangingPunct="1"/>
            <a:r>
              <a:rPr lang="pt-BR"/>
              <a:t>Terceiro nível</a:t>
            </a:r>
          </a:p>
          <a:p>
            <a:pPr lvl="3" eaLnBrk="1" latinLnBrk="0" hangingPunct="1"/>
            <a:r>
              <a:rPr lang="pt-BR"/>
              <a:t>Quarto nível</a:t>
            </a:r>
          </a:p>
          <a:p>
            <a:pPr lvl="4" eaLnBrk="1" latinLnBrk="0" hangingPunct="1"/>
            <a:r>
              <a:rPr lang="pt-BR"/>
              <a:t>Quinto nível</a:t>
            </a:r>
            <a:endParaRPr kumimoji="0" lang="en-US"/>
          </a:p>
        </p:txBody>
      </p:sp>
      <p:sp>
        <p:nvSpPr>
          <p:cNvPr id="14" name="Espaço Reservado para Data 13"/>
          <p:cNvSpPr>
            <a:spLocks noGrp="1"/>
          </p:cNvSpPr>
          <p:nvPr>
            <p:ph type="dt" sz="half" idx="14"/>
          </p:nvPr>
        </p:nvSpPr>
        <p:spPr/>
        <p:txBody>
          <a:bodyPr/>
          <a:lstStyle/>
          <a:p>
            <a:fld id="{04E9F64D-77BE-489D-A245-8A26A80944BE}" type="datetimeFigureOut">
              <a:rPr lang="pt-BR" smtClean="0"/>
              <a:pPr/>
              <a:t>30/09/2025</a:t>
            </a:fld>
            <a:endParaRPr lang="pt-BR"/>
          </a:p>
        </p:txBody>
      </p:sp>
      <p:sp>
        <p:nvSpPr>
          <p:cNvPr id="15" name="Espaço Reservado para Número de Slide 14"/>
          <p:cNvSpPr>
            <a:spLocks noGrp="1"/>
          </p:cNvSpPr>
          <p:nvPr>
            <p:ph type="sldNum" sz="quarter" idx="15"/>
          </p:nvPr>
        </p:nvSpPr>
        <p:spPr/>
        <p:txBody>
          <a:bodyPr/>
          <a:lstStyle>
            <a:lvl1pPr algn="ctr">
              <a:defRPr/>
            </a:lvl1pPr>
          </a:lstStyle>
          <a:p>
            <a:fld id="{E7D885B7-BFFD-43C6-8B3A-432AAFE3B2A7}" type="slidenum">
              <a:rPr lang="pt-BR" smtClean="0"/>
              <a:pPr/>
              <a:t>‹nº›</a:t>
            </a:fld>
            <a:endParaRPr lang="pt-BR"/>
          </a:p>
        </p:txBody>
      </p:sp>
      <p:sp>
        <p:nvSpPr>
          <p:cNvPr id="16" name="Espaço Reservado para Rodapé 15"/>
          <p:cNvSpPr>
            <a:spLocks noGrp="1"/>
          </p:cNvSpPr>
          <p:nvPr>
            <p:ph type="ftr" sz="quarter" idx="16"/>
          </p:nvPr>
        </p:nvSpPr>
        <p:spPr/>
        <p:txBody>
          <a:bodyPr/>
          <a:lstStyle/>
          <a:p>
            <a:endParaRPr lang="pt-BR"/>
          </a:p>
        </p:txBody>
      </p:sp>
      <p:sp>
        <p:nvSpPr>
          <p:cNvPr id="17" name="Título 16"/>
          <p:cNvSpPr>
            <a:spLocks noGrp="1"/>
          </p:cNvSpPr>
          <p:nvPr>
            <p:ph type="title"/>
          </p:nvPr>
        </p:nvSpPr>
        <p:spPr/>
        <p:txBody>
          <a:bodyPr rtlCol="0" anchor="b" anchorCtr="0"/>
          <a:lstStyle/>
          <a:p>
            <a:r>
              <a:rPr kumimoji="0" lang="pt-BR"/>
              <a:t>Clique para editar o estilo do título mestre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Cabeçalho da Seção">
    <p:spTree>
      <p:nvGrpSpPr>
        <p:cNvPr id="1" name=""/>
        <p:cNvGrpSpPr/>
        <p:nvPr/>
      </p:nvGrpSpPr>
      <p:grpSpPr>
        <a:xfrm>
          <a:off x="0" y="0"/>
          <a:ext cx="0" cy="0"/>
          <a:chOff x="0" y="0"/>
          <a:chExt cx="0" cy="0"/>
        </a:xfrm>
      </p:grpSpPr>
      <p:sp>
        <p:nvSpPr>
          <p:cNvPr id="4" name="Espaço Reservado para Data 3"/>
          <p:cNvSpPr>
            <a:spLocks noGrp="1"/>
          </p:cNvSpPr>
          <p:nvPr>
            <p:ph type="dt" sz="half" idx="10"/>
          </p:nvPr>
        </p:nvSpPr>
        <p:spPr/>
        <p:txBody>
          <a:bodyPr/>
          <a:lstStyle/>
          <a:p>
            <a:fld id="{04E9F64D-77BE-489D-A245-8A26A80944BE}" type="datetimeFigureOut">
              <a:rPr lang="pt-BR" smtClean="0"/>
              <a:pPr/>
              <a:t>30/09/2025</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E7D885B7-BFFD-43C6-8B3A-432AAFE3B2A7}" type="slidenum">
              <a:rPr lang="pt-BR" smtClean="0"/>
              <a:pPr/>
              <a:t>‹nº›</a:t>
            </a:fld>
            <a:endParaRPr lang="pt-BR"/>
          </a:p>
        </p:txBody>
      </p:sp>
      <p:sp>
        <p:nvSpPr>
          <p:cNvPr id="2" name="Título 1"/>
          <p:cNvSpPr>
            <a:spLocks noGrp="1"/>
          </p:cNvSpPr>
          <p:nvPr>
            <p:ph type="title"/>
          </p:nvPr>
        </p:nvSpPr>
        <p:spPr>
          <a:xfrm>
            <a:off x="685800" y="3505200"/>
            <a:ext cx="7924800" cy="1371600"/>
          </a:xfrm>
        </p:spPr>
        <p:txBody>
          <a:bodyPr>
            <a:noAutofit/>
          </a:bodyPr>
          <a:lstStyle>
            <a:lvl1pPr algn="l" rtl="0">
              <a:spcBef>
                <a:spcPct val="0"/>
              </a:spcBef>
              <a:buNone/>
              <a:defRPr lang="en-US" sz="4800" b="0" dirty="0">
                <a:ln w="3200">
                  <a:solidFill>
                    <a:schemeClr val="bg2">
                      <a:shade val="25000"/>
                      <a:alpha val="25000"/>
                    </a:schemeClr>
                  </a:solidFill>
                  <a:prstDash val="solid"/>
                  <a:round/>
                </a:ln>
                <a:solidFill>
                  <a:srgbClr val="F9F9F9"/>
                </a:solidFill>
                <a:effectLst>
                  <a:innerShdw blurRad="38100" dist="25400" dir="13500000">
                    <a:prstClr val="black">
                      <a:alpha val="70000"/>
                    </a:prstClr>
                  </a:innerShdw>
                </a:effectLst>
              </a:defRPr>
            </a:lvl1pPr>
          </a:lstStyle>
          <a:p>
            <a:r>
              <a:rPr kumimoji="0" lang="pt-BR"/>
              <a:t>Clique para editar o estilo do título mestre</a:t>
            </a:r>
            <a:endParaRPr kumimoji="0" lang="en-US"/>
          </a:p>
        </p:txBody>
      </p:sp>
      <p:sp>
        <p:nvSpPr>
          <p:cNvPr id="3" name="Espaço Reservado para Texto 2"/>
          <p:cNvSpPr>
            <a:spLocks noGrp="1"/>
          </p:cNvSpPr>
          <p:nvPr>
            <p:ph type="body" idx="1"/>
          </p:nvPr>
        </p:nvSpPr>
        <p:spPr>
          <a:xfrm>
            <a:off x="685800" y="4958864"/>
            <a:ext cx="7924800" cy="984736"/>
          </a:xfrm>
        </p:spPr>
        <p:txBody>
          <a:bodyPr anchor="t"/>
          <a:lstStyle>
            <a:lvl1pPr marL="0" indent="0">
              <a:buNone/>
              <a:defRPr sz="2000" spc="10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pt-BR"/>
              <a:t>Clique para editar os estilos do texto mestre</a:t>
            </a:r>
          </a:p>
        </p:txBody>
      </p:sp>
      <p:cxnSp>
        <p:nvCxnSpPr>
          <p:cNvPr id="7" name="Conector reto 6"/>
          <p:cNvCxnSpPr/>
          <p:nvPr/>
        </p:nvCxnSpPr>
        <p:spPr>
          <a:xfrm>
            <a:off x="685800" y="4916992"/>
            <a:ext cx="7924800" cy="4301"/>
          </a:xfrm>
          <a:prstGeom prst="line">
            <a:avLst/>
          </a:prstGeom>
          <a:noFill/>
          <a:ln w="9525" cap="flat" cmpd="sng" algn="ctr">
            <a:solidFill>
              <a:srgbClr val="E9E9E8"/>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5" name="Espaço Reservado para Data 4"/>
          <p:cNvSpPr>
            <a:spLocks noGrp="1"/>
          </p:cNvSpPr>
          <p:nvPr>
            <p:ph type="dt" sz="half" idx="10"/>
          </p:nvPr>
        </p:nvSpPr>
        <p:spPr/>
        <p:txBody>
          <a:bodyPr/>
          <a:lstStyle/>
          <a:p>
            <a:fld id="{04E9F64D-77BE-489D-A245-8A26A80944BE}" type="datetimeFigureOut">
              <a:rPr lang="pt-BR" smtClean="0"/>
              <a:pPr/>
              <a:t>30/09/2025</a:t>
            </a:fld>
            <a:endParaRPr lang="pt-BR"/>
          </a:p>
        </p:txBody>
      </p:sp>
      <p:sp>
        <p:nvSpPr>
          <p:cNvPr id="6" name="Espaço Reservado para Rodapé 5"/>
          <p:cNvSpPr>
            <a:spLocks noGrp="1"/>
          </p:cNvSpPr>
          <p:nvPr>
            <p:ph type="ftr" sz="quarter" idx="11"/>
          </p:nvPr>
        </p:nvSpPr>
        <p:spPr/>
        <p:txBody>
          <a:bodyPr/>
          <a:lstStyle/>
          <a:p>
            <a:endParaRPr lang="pt-BR"/>
          </a:p>
        </p:txBody>
      </p:sp>
      <p:sp>
        <p:nvSpPr>
          <p:cNvPr id="7" name="Espaço Reservado para Número de Slide 6"/>
          <p:cNvSpPr>
            <a:spLocks noGrp="1"/>
          </p:cNvSpPr>
          <p:nvPr>
            <p:ph type="sldNum" sz="quarter" idx="12"/>
          </p:nvPr>
        </p:nvSpPr>
        <p:spPr/>
        <p:txBody>
          <a:bodyPr/>
          <a:lstStyle/>
          <a:p>
            <a:fld id="{E7D885B7-BFFD-43C6-8B3A-432AAFE3B2A7}" type="slidenum">
              <a:rPr lang="pt-BR" smtClean="0"/>
              <a:pPr/>
              <a:t>‹nº›</a:t>
            </a:fld>
            <a:endParaRPr lang="pt-BR"/>
          </a:p>
        </p:txBody>
      </p:sp>
      <p:sp>
        <p:nvSpPr>
          <p:cNvPr id="2" name="Título 1"/>
          <p:cNvSpPr>
            <a:spLocks noGrp="1"/>
          </p:cNvSpPr>
          <p:nvPr>
            <p:ph type="title"/>
          </p:nvPr>
        </p:nvSpPr>
        <p:spPr/>
        <p:txBody>
          <a:bodyPr/>
          <a:lstStyle/>
          <a:p>
            <a:r>
              <a:rPr kumimoji="0" lang="pt-BR"/>
              <a:t>Clique para editar o estilo do título mestre</a:t>
            </a:r>
            <a:endParaRPr kumimoji="0" lang="en-US"/>
          </a:p>
        </p:txBody>
      </p:sp>
      <p:sp>
        <p:nvSpPr>
          <p:cNvPr id="11" name="Espaço Reservado para Conteúdo 10"/>
          <p:cNvSpPr>
            <a:spLocks noGrp="1"/>
          </p:cNvSpPr>
          <p:nvPr>
            <p:ph sz="half" idx="1"/>
          </p:nvPr>
        </p:nvSpPr>
        <p:spPr>
          <a:xfrm>
            <a:off x="457200" y="1524000"/>
            <a:ext cx="4059936" cy="4572000"/>
          </a:xfrm>
        </p:spPr>
        <p:txBody>
          <a:bodyPr/>
          <a:lstStyle/>
          <a:p>
            <a:pPr lvl="0" eaLnBrk="1" latinLnBrk="0" hangingPunct="1"/>
            <a:r>
              <a:rPr lang="pt-BR"/>
              <a:t>Clique para editar os estilos do texto mestre</a:t>
            </a:r>
          </a:p>
          <a:p>
            <a:pPr lvl="1" eaLnBrk="1" latinLnBrk="0" hangingPunct="1"/>
            <a:r>
              <a:rPr lang="pt-BR"/>
              <a:t>Segundo nível</a:t>
            </a:r>
          </a:p>
          <a:p>
            <a:pPr lvl="2" eaLnBrk="1" latinLnBrk="0" hangingPunct="1"/>
            <a:r>
              <a:rPr lang="pt-BR"/>
              <a:t>Terceiro nível</a:t>
            </a:r>
          </a:p>
          <a:p>
            <a:pPr lvl="3" eaLnBrk="1" latinLnBrk="0" hangingPunct="1"/>
            <a:r>
              <a:rPr lang="pt-BR"/>
              <a:t>Quarto nível</a:t>
            </a:r>
          </a:p>
          <a:p>
            <a:pPr lvl="4" eaLnBrk="1" latinLnBrk="0" hangingPunct="1"/>
            <a:r>
              <a:rPr lang="pt-BR"/>
              <a:t>Quinto nível</a:t>
            </a:r>
            <a:endParaRPr kumimoji="0" lang="en-US"/>
          </a:p>
        </p:txBody>
      </p:sp>
      <p:sp>
        <p:nvSpPr>
          <p:cNvPr id="13" name="Espaço Reservado para Conteúdo 12"/>
          <p:cNvSpPr>
            <a:spLocks noGrp="1"/>
          </p:cNvSpPr>
          <p:nvPr>
            <p:ph sz="half" idx="2"/>
          </p:nvPr>
        </p:nvSpPr>
        <p:spPr>
          <a:xfrm>
            <a:off x="4648200" y="1524000"/>
            <a:ext cx="4059936" cy="4572000"/>
          </a:xfrm>
        </p:spPr>
        <p:txBody>
          <a:bodyPr/>
          <a:lstStyle/>
          <a:p>
            <a:pPr lvl="0" eaLnBrk="1" latinLnBrk="0" hangingPunct="1"/>
            <a:r>
              <a:rPr lang="pt-BR"/>
              <a:t>Clique para editar os estilos do texto mestre</a:t>
            </a:r>
          </a:p>
          <a:p>
            <a:pPr lvl="1" eaLnBrk="1" latinLnBrk="0" hangingPunct="1"/>
            <a:r>
              <a:rPr lang="pt-BR"/>
              <a:t>Segundo nível</a:t>
            </a:r>
          </a:p>
          <a:p>
            <a:pPr lvl="2" eaLnBrk="1" latinLnBrk="0" hangingPunct="1"/>
            <a:r>
              <a:rPr lang="pt-BR"/>
              <a:t>Terceiro nível</a:t>
            </a:r>
          </a:p>
          <a:p>
            <a:pPr lvl="3" eaLnBrk="1" latinLnBrk="0" hangingPunct="1"/>
            <a:r>
              <a:rPr lang="pt-BR"/>
              <a:t>Quarto nível</a:t>
            </a:r>
          </a:p>
          <a:p>
            <a:pPr lvl="4" eaLnBrk="1" latinLnBrk="0" hangingPunct="1"/>
            <a:r>
              <a:rPr lang="pt-BR"/>
              <a:t>Quinto nível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9" name="Espaço Reservado para Número de Slide 8"/>
          <p:cNvSpPr>
            <a:spLocks noGrp="1"/>
          </p:cNvSpPr>
          <p:nvPr>
            <p:ph type="sldNum" sz="quarter" idx="12"/>
          </p:nvPr>
        </p:nvSpPr>
        <p:spPr/>
        <p:txBody>
          <a:bodyPr/>
          <a:lstStyle/>
          <a:p>
            <a:fld id="{E7D885B7-BFFD-43C6-8B3A-432AAFE3B2A7}" type="slidenum">
              <a:rPr lang="pt-BR" smtClean="0"/>
              <a:pPr/>
              <a:t>‹nº›</a:t>
            </a:fld>
            <a:endParaRPr lang="pt-BR"/>
          </a:p>
        </p:txBody>
      </p:sp>
      <p:sp>
        <p:nvSpPr>
          <p:cNvPr id="8" name="Espaço Reservado para Rodapé 7"/>
          <p:cNvSpPr>
            <a:spLocks noGrp="1"/>
          </p:cNvSpPr>
          <p:nvPr>
            <p:ph type="ftr" sz="quarter" idx="11"/>
          </p:nvPr>
        </p:nvSpPr>
        <p:spPr/>
        <p:txBody>
          <a:bodyPr/>
          <a:lstStyle/>
          <a:p>
            <a:endParaRPr lang="pt-BR"/>
          </a:p>
        </p:txBody>
      </p:sp>
      <p:sp>
        <p:nvSpPr>
          <p:cNvPr id="7" name="Espaço Reservado para Data 6"/>
          <p:cNvSpPr>
            <a:spLocks noGrp="1"/>
          </p:cNvSpPr>
          <p:nvPr>
            <p:ph type="dt" sz="half" idx="10"/>
          </p:nvPr>
        </p:nvSpPr>
        <p:spPr/>
        <p:txBody>
          <a:bodyPr/>
          <a:lstStyle/>
          <a:p>
            <a:fld id="{04E9F64D-77BE-489D-A245-8A26A80944BE}" type="datetimeFigureOut">
              <a:rPr lang="pt-BR" smtClean="0"/>
              <a:pPr/>
              <a:t>30/09/2025</a:t>
            </a:fld>
            <a:endParaRPr lang="pt-BR"/>
          </a:p>
        </p:txBody>
      </p:sp>
      <p:sp>
        <p:nvSpPr>
          <p:cNvPr id="3" name="Espaço Reservado para Texto 2"/>
          <p:cNvSpPr>
            <a:spLocks noGrp="1"/>
          </p:cNvSpPr>
          <p:nvPr>
            <p:ph type="body" idx="1"/>
          </p:nvPr>
        </p:nvSpPr>
        <p:spPr>
          <a:xfrm>
            <a:off x="457200" y="1399593"/>
            <a:ext cx="4040188" cy="762000"/>
          </a:xfrm>
          <a:noFill/>
          <a:ln w="25400" cap="rnd" cmpd="sng" algn="ctr">
            <a:noFill/>
            <a:prstDash val="solid"/>
          </a:ln>
          <a:effectLst>
            <a:softEdge rad="63500"/>
          </a:effectLst>
          <a:sp3d prstMaterial="fla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pt-BR"/>
              <a:t>Clique para editar os estilos do texto mestre</a:t>
            </a:r>
          </a:p>
        </p:txBody>
      </p:sp>
      <p:sp>
        <p:nvSpPr>
          <p:cNvPr id="32" name="Espaço Reservado para Conteúdo 31"/>
          <p:cNvSpPr>
            <a:spLocks noGrp="1"/>
          </p:cNvSpPr>
          <p:nvPr>
            <p:ph sz="half" idx="2"/>
          </p:nvPr>
        </p:nvSpPr>
        <p:spPr>
          <a:xfrm>
            <a:off x="457200" y="2201896"/>
            <a:ext cx="4038600" cy="3913632"/>
          </a:xfrm>
        </p:spPr>
        <p:txBody>
          <a:bodyPr/>
          <a:lstStyle/>
          <a:p>
            <a:pPr lvl="0" eaLnBrk="1" latinLnBrk="0" hangingPunct="1"/>
            <a:r>
              <a:rPr lang="pt-BR"/>
              <a:t>Clique para editar os estilos do texto mestre</a:t>
            </a:r>
          </a:p>
          <a:p>
            <a:pPr lvl="1" eaLnBrk="1" latinLnBrk="0" hangingPunct="1"/>
            <a:r>
              <a:rPr lang="pt-BR"/>
              <a:t>Segundo nível</a:t>
            </a:r>
          </a:p>
          <a:p>
            <a:pPr lvl="2" eaLnBrk="1" latinLnBrk="0" hangingPunct="1"/>
            <a:r>
              <a:rPr lang="pt-BR"/>
              <a:t>Terceiro nível</a:t>
            </a:r>
          </a:p>
          <a:p>
            <a:pPr lvl="3" eaLnBrk="1" latinLnBrk="0" hangingPunct="1"/>
            <a:r>
              <a:rPr lang="pt-BR"/>
              <a:t>Quarto nível</a:t>
            </a:r>
          </a:p>
          <a:p>
            <a:pPr lvl="4" eaLnBrk="1" latinLnBrk="0" hangingPunct="1"/>
            <a:r>
              <a:rPr lang="pt-BR"/>
              <a:t>Quinto nível</a:t>
            </a:r>
            <a:endParaRPr kumimoji="0" lang="en-US"/>
          </a:p>
        </p:txBody>
      </p:sp>
      <p:sp>
        <p:nvSpPr>
          <p:cNvPr id="34" name="Espaço Reservado para Conteúdo 33"/>
          <p:cNvSpPr>
            <a:spLocks noGrp="1"/>
          </p:cNvSpPr>
          <p:nvPr>
            <p:ph sz="quarter" idx="4"/>
          </p:nvPr>
        </p:nvSpPr>
        <p:spPr>
          <a:xfrm>
            <a:off x="4649788" y="2201896"/>
            <a:ext cx="4038600" cy="3913632"/>
          </a:xfrm>
        </p:spPr>
        <p:txBody>
          <a:bodyPr/>
          <a:lstStyle/>
          <a:p>
            <a:pPr lvl="0" eaLnBrk="1" latinLnBrk="0" hangingPunct="1"/>
            <a:r>
              <a:rPr lang="pt-BR"/>
              <a:t>Clique para editar os estilos do texto mestre</a:t>
            </a:r>
          </a:p>
          <a:p>
            <a:pPr lvl="1" eaLnBrk="1" latinLnBrk="0" hangingPunct="1"/>
            <a:r>
              <a:rPr lang="pt-BR"/>
              <a:t>Segundo nível</a:t>
            </a:r>
          </a:p>
          <a:p>
            <a:pPr lvl="2" eaLnBrk="1" latinLnBrk="0" hangingPunct="1"/>
            <a:r>
              <a:rPr lang="pt-BR"/>
              <a:t>Terceiro nível</a:t>
            </a:r>
          </a:p>
          <a:p>
            <a:pPr lvl="3" eaLnBrk="1" latinLnBrk="0" hangingPunct="1"/>
            <a:r>
              <a:rPr lang="pt-BR"/>
              <a:t>Quarto nível</a:t>
            </a:r>
          </a:p>
          <a:p>
            <a:pPr lvl="4" eaLnBrk="1" latinLnBrk="0" hangingPunct="1"/>
            <a:r>
              <a:rPr lang="pt-BR"/>
              <a:t>Quinto nível</a:t>
            </a:r>
            <a:endParaRPr kumimoji="0" lang="en-US"/>
          </a:p>
        </p:txBody>
      </p:sp>
      <p:sp>
        <p:nvSpPr>
          <p:cNvPr id="2" name="Título 1"/>
          <p:cNvSpPr>
            <a:spLocks noGrp="1"/>
          </p:cNvSpPr>
          <p:nvPr>
            <p:ph type="title"/>
          </p:nvPr>
        </p:nvSpPr>
        <p:spPr>
          <a:xfrm>
            <a:off x="457200" y="155448"/>
            <a:ext cx="8229600" cy="1143000"/>
          </a:xfrm>
        </p:spPr>
        <p:txBody>
          <a:bodyPr anchor="b" anchorCtr="0"/>
          <a:lstStyle>
            <a:lvl1pPr>
              <a:defRPr/>
            </a:lvl1pPr>
          </a:lstStyle>
          <a:p>
            <a:r>
              <a:rPr kumimoji="0" lang="pt-BR"/>
              <a:t>Clique para editar o estilo do título mestre</a:t>
            </a:r>
            <a:endParaRPr kumimoji="0" lang="en-US"/>
          </a:p>
        </p:txBody>
      </p:sp>
      <p:sp>
        <p:nvSpPr>
          <p:cNvPr id="12" name="Espaço Reservado para Texto 11"/>
          <p:cNvSpPr>
            <a:spLocks noGrp="1"/>
          </p:cNvSpPr>
          <p:nvPr>
            <p:ph type="body" idx="3"/>
          </p:nvPr>
        </p:nvSpPr>
        <p:spPr>
          <a:xfrm>
            <a:off x="4648200" y="1399593"/>
            <a:ext cx="4040188" cy="762000"/>
          </a:xfrm>
          <a:noFill/>
          <a:ln w="25400" cap="rnd" cmpd="sng" algn="ctr">
            <a:noFill/>
            <a:prstDash val="solid"/>
          </a:ln>
          <a:effectLst>
            <a:softEdge rad="63500"/>
          </a:effectLs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baseline="0">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pt-BR"/>
              <a:t>Clique para editar os estilos do texto mestre</a:t>
            </a:r>
          </a:p>
        </p:txBody>
      </p:sp>
      <p:cxnSp>
        <p:nvCxnSpPr>
          <p:cNvPr id="10" name="Conector reto 9"/>
          <p:cNvCxnSpPr/>
          <p:nvPr/>
        </p:nvCxnSpPr>
        <p:spPr>
          <a:xfrm>
            <a:off x="562945"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7" name="Conector reto 16"/>
          <p:cNvCxnSpPr/>
          <p:nvPr/>
        </p:nvCxnSpPr>
        <p:spPr>
          <a:xfrm>
            <a:off x="4754880"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3" name="Espaço Reservado para Data 2"/>
          <p:cNvSpPr>
            <a:spLocks noGrp="1"/>
          </p:cNvSpPr>
          <p:nvPr>
            <p:ph type="dt" sz="half" idx="10"/>
          </p:nvPr>
        </p:nvSpPr>
        <p:spPr/>
        <p:txBody>
          <a:bodyPr/>
          <a:lstStyle/>
          <a:p>
            <a:fld id="{04E9F64D-77BE-489D-A245-8A26A80944BE}" type="datetimeFigureOut">
              <a:rPr lang="pt-BR" smtClean="0"/>
              <a:pPr/>
              <a:t>30/09/2025</a:t>
            </a:fld>
            <a:endParaRPr lang="pt-BR"/>
          </a:p>
        </p:txBody>
      </p:sp>
      <p:sp>
        <p:nvSpPr>
          <p:cNvPr id="4" name="Espaço Reservado para Rodapé 3"/>
          <p:cNvSpPr>
            <a:spLocks noGrp="1"/>
          </p:cNvSpPr>
          <p:nvPr>
            <p:ph type="ftr" sz="quarter" idx="11"/>
          </p:nvPr>
        </p:nvSpPr>
        <p:spPr/>
        <p:txBody>
          <a:bodyPr/>
          <a:lstStyle/>
          <a:p>
            <a:endParaRPr lang="pt-BR"/>
          </a:p>
        </p:txBody>
      </p:sp>
      <p:sp>
        <p:nvSpPr>
          <p:cNvPr id="5" name="Espaço Reservado para Número de Slide 4"/>
          <p:cNvSpPr>
            <a:spLocks noGrp="1"/>
          </p:cNvSpPr>
          <p:nvPr>
            <p:ph type="sldNum" sz="quarter" idx="12"/>
          </p:nvPr>
        </p:nvSpPr>
        <p:spPr/>
        <p:txBody>
          <a:bodyPr/>
          <a:lstStyle/>
          <a:p>
            <a:fld id="{E7D885B7-BFFD-43C6-8B3A-432AAFE3B2A7}" type="slidenum">
              <a:rPr lang="pt-BR" smtClean="0"/>
              <a:pPr/>
              <a:t>‹nº›</a:t>
            </a:fld>
            <a:endParaRPr lang="pt-BR"/>
          </a:p>
        </p:txBody>
      </p:sp>
      <p:sp>
        <p:nvSpPr>
          <p:cNvPr id="2" name="Título 1"/>
          <p:cNvSpPr>
            <a:spLocks noGrp="1"/>
          </p:cNvSpPr>
          <p:nvPr>
            <p:ph type="title"/>
          </p:nvPr>
        </p:nvSpPr>
        <p:spPr/>
        <p:txBody>
          <a:bodyPr/>
          <a:lstStyle/>
          <a:p>
            <a:r>
              <a:rPr kumimoji="0" lang="pt-BR"/>
              <a:t>Clique para editar o estilo do título mestre</a:t>
            </a:r>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Espaço Reservado para Data 1"/>
          <p:cNvSpPr>
            <a:spLocks noGrp="1"/>
          </p:cNvSpPr>
          <p:nvPr>
            <p:ph type="dt" sz="half" idx="10"/>
          </p:nvPr>
        </p:nvSpPr>
        <p:spPr/>
        <p:txBody>
          <a:bodyPr/>
          <a:lstStyle/>
          <a:p>
            <a:fld id="{04E9F64D-77BE-489D-A245-8A26A80944BE}" type="datetimeFigureOut">
              <a:rPr lang="pt-BR" smtClean="0"/>
              <a:pPr/>
              <a:t>30/09/2025</a:t>
            </a:fld>
            <a:endParaRPr lang="pt-BR"/>
          </a:p>
        </p:txBody>
      </p:sp>
      <p:sp>
        <p:nvSpPr>
          <p:cNvPr id="3" name="Espaço Reservado para Rodapé 2"/>
          <p:cNvSpPr>
            <a:spLocks noGrp="1"/>
          </p:cNvSpPr>
          <p:nvPr>
            <p:ph type="ftr" sz="quarter" idx="11"/>
          </p:nvPr>
        </p:nvSpPr>
        <p:spPr/>
        <p:txBody>
          <a:bodyPr/>
          <a:lstStyle/>
          <a:p>
            <a:endParaRPr lang="pt-BR"/>
          </a:p>
        </p:txBody>
      </p:sp>
      <p:sp>
        <p:nvSpPr>
          <p:cNvPr id="4" name="Espaço Reservado para Número de Slide 3"/>
          <p:cNvSpPr>
            <a:spLocks noGrp="1"/>
          </p:cNvSpPr>
          <p:nvPr>
            <p:ph type="sldNum" sz="quarter" idx="12"/>
          </p:nvPr>
        </p:nvSpPr>
        <p:spPr/>
        <p:txBody>
          <a:bodyPr/>
          <a:lstStyle/>
          <a:p>
            <a:fld id="{E7D885B7-BFFD-43C6-8B3A-432AAFE3B2A7}" type="slidenum">
              <a:rPr lang="pt-BR" smtClean="0"/>
              <a:pPr/>
              <a:t>‹nº›</a:t>
            </a:fld>
            <a:endParaRPr lang="pt-B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údo com Legenda">
    <p:spTree>
      <p:nvGrpSpPr>
        <p:cNvPr id="1" name=""/>
        <p:cNvGrpSpPr/>
        <p:nvPr/>
      </p:nvGrpSpPr>
      <p:grpSpPr>
        <a:xfrm>
          <a:off x="0" y="0"/>
          <a:ext cx="0" cy="0"/>
          <a:chOff x="0" y="0"/>
          <a:chExt cx="0" cy="0"/>
        </a:xfrm>
      </p:grpSpPr>
      <p:sp>
        <p:nvSpPr>
          <p:cNvPr id="29" name="Espaço Reservado para Conteúdo 28"/>
          <p:cNvSpPr>
            <a:spLocks noGrp="1"/>
          </p:cNvSpPr>
          <p:nvPr>
            <p:ph sz="quarter" idx="1"/>
          </p:nvPr>
        </p:nvSpPr>
        <p:spPr>
          <a:xfrm>
            <a:off x="457200" y="457200"/>
            <a:ext cx="6248400" cy="5715000"/>
          </a:xfrm>
        </p:spPr>
        <p:txBody>
          <a:bodyPr/>
          <a:lstStyle/>
          <a:p>
            <a:pPr lvl="0" eaLnBrk="1" latinLnBrk="0" hangingPunct="1"/>
            <a:r>
              <a:rPr lang="pt-BR"/>
              <a:t>Clique para editar os estilos do texto mestre</a:t>
            </a:r>
          </a:p>
          <a:p>
            <a:pPr lvl="1" eaLnBrk="1" latinLnBrk="0" hangingPunct="1"/>
            <a:r>
              <a:rPr lang="pt-BR"/>
              <a:t>Segundo nível</a:t>
            </a:r>
          </a:p>
          <a:p>
            <a:pPr lvl="2" eaLnBrk="1" latinLnBrk="0" hangingPunct="1"/>
            <a:r>
              <a:rPr lang="pt-BR"/>
              <a:t>Terceiro nível</a:t>
            </a:r>
          </a:p>
          <a:p>
            <a:pPr lvl="3" eaLnBrk="1" latinLnBrk="0" hangingPunct="1"/>
            <a:r>
              <a:rPr lang="pt-BR"/>
              <a:t>Quarto nível</a:t>
            </a:r>
          </a:p>
          <a:p>
            <a:pPr lvl="4" eaLnBrk="1" latinLnBrk="0" hangingPunct="1"/>
            <a:r>
              <a:rPr lang="pt-BR"/>
              <a:t>Quinto nível</a:t>
            </a:r>
            <a:endParaRPr kumimoji="0" lang="en-US"/>
          </a:p>
        </p:txBody>
      </p:sp>
      <p:sp>
        <p:nvSpPr>
          <p:cNvPr id="3" name="Espaço Reservado para Texto 2"/>
          <p:cNvSpPr>
            <a:spLocks noGrp="1"/>
          </p:cNvSpPr>
          <p:nvPr>
            <p:ph type="body" idx="2"/>
          </p:nvPr>
        </p:nvSpPr>
        <p:spPr>
          <a:xfrm>
            <a:off x="6781800" y="1600200"/>
            <a:ext cx="1984248" cy="3733800"/>
          </a:xfrm>
        </p:spPr>
        <p:txBody>
          <a:bodyPr tIns="45720" bIns="45720" anchor="t" anchorCtr="0"/>
          <a:lstStyle>
            <a:lvl1pPr marL="0" indent="0">
              <a:lnSpc>
                <a:spcPct val="1250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pt-BR"/>
              <a:t>Clique para editar os estilos do texto mestre</a:t>
            </a:r>
          </a:p>
        </p:txBody>
      </p:sp>
      <p:sp>
        <p:nvSpPr>
          <p:cNvPr id="31" name="Título 30"/>
          <p:cNvSpPr>
            <a:spLocks noGrp="1"/>
          </p:cNvSpPr>
          <p:nvPr>
            <p:ph type="title"/>
          </p:nvPr>
        </p:nvSpPr>
        <p:spPr>
          <a:xfrm>
            <a:off x="6781800" y="457200"/>
            <a:ext cx="1981200" cy="10668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pt-BR"/>
              <a:t>Clique para editar o estilo do título mestre</a:t>
            </a:r>
            <a:endParaRPr kumimoji="0" lang="en-US"/>
          </a:p>
        </p:txBody>
      </p:sp>
      <p:sp>
        <p:nvSpPr>
          <p:cNvPr id="8" name="Espaço Reservado para Data 7"/>
          <p:cNvSpPr>
            <a:spLocks noGrp="1"/>
          </p:cNvSpPr>
          <p:nvPr>
            <p:ph type="dt" sz="half" idx="14"/>
          </p:nvPr>
        </p:nvSpPr>
        <p:spPr/>
        <p:txBody>
          <a:bodyPr/>
          <a:lstStyle/>
          <a:p>
            <a:fld id="{04E9F64D-77BE-489D-A245-8A26A80944BE}" type="datetimeFigureOut">
              <a:rPr lang="pt-BR" smtClean="0"/>
              <a:pPr/>
              <a:t>30/09/2025</a:t>
            </a:fld>
            <a:endParaRPr lang="pt-BR"/>
          </a:p>
        </p:txBody>
      </p:sp>
      <p:sp>
        <p:nvSpPr>
          <p:cNvPr id="9" name="Espaço Reservado para Número de Slide 8"/>
          <p:cNvSpPr>
            <a:spLocks noGrp="1"/>
          </p:cNvSpPr>
          <p:nvPr>
            <p:ph type="sldNum" sz="quarter" idx="15"/>
          </p:nvPr>
        </p:nvSpPr>
        <p:spPr/>
        <p:txBody>
          <a:bodyPr/>
          <a:lstStyle/>
          <a:p>
            <a:fld id="{E7D885B7-BFFD-43C6-8B3A-432AAFE3B2A7}" type="slidenum">
              <a:rPr lang="pt-BR" smtClean="0"/>
              <a:pPr/>
              <a:t>‹nº›</a:t>
            </a:fld>
            <a:endParaRPr lang="pt-BR"/>
          </a:p>
        </p:txBody>
      </p:sp>
      <p:sp>
        <p:nvSpPr>
          <p:cNvPr id="10" name="Espaço Reservado para Rodapé 9"/>
          <p:cNvSpPr>
            <a:spLocks noGrp="1"/>
          </p:cNvSpPr>
          <p:nvPr>
            <p:ph type="ftr" sz="quarter" idx="16"/>
          </p:nvPr>
        </p:nvSpPr>
        <p:spPr/>
        <p:txBody>
          <a:bodyPr/>
          <a:lstStyle/>
          <a:p>
            <a:endParaRPr lang="pt-B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m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6629400" y="457200"/>
            <a:ext cx="2057400" cy="10668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pt-BR"/>
              <a:t>Clique para editar o estilo do título mestre</a:t>
            </a:r>
            <a:endParaRPr kumimoji="0" lang="en-US"/>
          </a:p>
        </p:txBody>
      </p:sp>
      <p:sp>
        <p:nvSpPr>
          <p:cNvPr id="3" name="Espaço Reservado para Imagem 2"/>
          <p:cNvSpPr>
            <a:spLocks noGrp="1"/>
          </p:cNvSpPr>
          <p:nvPr>
            <p:ph type="pic" idx="1"/>
          </p:nvPr>
        </p:nvSpPr>
        <p:spPr>
          <a:xfrm>
            <a:off x="457200" y="457200"/>
            <a:ext cx="6019800" cy="5562600"/>
          </a:xfrm>
          <a:solidFill>
            <a:schemeClr val="tx2">
              <a:tint val="40000"/>
            </a:schemeClr>
          </a:solidFill>
          <a:effectLst>
            <a:outerShdw blurRad="88900" sx="103000" sy="103000" algn="ctr" rotWithShape="0">
              <a:prstClr val="black">
                <a:alpha val="32000"/>
              </a:prstClr>
            </a:outerShdw>
            <a:softEdge rad="127000"/>
          </a:effectLst>
        </p:spPr>
        <p:txBody>
          <a:bodyPr/>
          <a:lstStyle>
            <a:lvl1pPr marL="0" indent="0">
              <a:buNone/>
              <a:defRPr sz="3200">
                <a:solidFill>
                  <a:schemeClr val="bg1"/>
                </a:solidFill>
              </a:defRPr>
            </a:lvl1pPr>
          </a:lstStyle>
          <a:p>
            <a:r>
              <a:rPr kumimoji="0" lang="pt-BR"/>
              <a:t>Clique no ícone para adicionar uma imagem</a:t>
            </a:r>
            <a:endParaRPr kumimoji="0" lang="en-US"/>
          </a:p>
        </p:txBody>
      </p:sp>
      <p:sp>
        <p:nvSpPr>
          <p:cNvPr id="4" name="Espaço Reservado para Texto 3"/>
          <p:cNvSpPr>
            <a:spLocks noGrp="1"/>
          </p:cNvSpPr>
          <p:nvPr>
            <p:ph type="body" sz="half" idx="2"/>
          </p:nvPr>
        </p:nvSpPr>
        <p:spPr>
          <a:xfrm>
            <a:off x="6629400" y="1600200"/>
            <a:ext cx="2057400" cy="4419600"/>
          </a:xfrm>
        </p:spPr>
        <p:txBody>
          <a:bodyPr anchor="t" anchorCtr="0"/>
          <a:lstStyle>
            <a:lvl1pPr marL="0" indent="0">
              <a:lnSpc>
                <a:spcPct val="125000"/>
              </a:lnSpc>
              <a:spcAft>
                <a:spcPts val="1000"/>
              </a:spcAft>
              <a:buFontTx/>
              <a:buNone/>
              <a:defRPr sz="1600" b="0">
                <a:solidFill>
                  <a:schemeClr val="tx2"/>
                </a:solidFill>
              </a:defRPr>
            </a:lvl1pPr>
            <a:lvl2pPr>
              <a:defRPr sz="1200"/>
            </a:lvl2pPr>
            <a:lvl3pPr>
              <a:defRPr sz="1000"/>
            </a:lvl3pPr>
            <a:lvl4pPr>
              <a:defRPr sz="900"/>
            </a:lvl4pPr>
            <a:lvl5pPr>
              <a:defRPr sz="900"/>
            </a:lvl5pPr>
          </a:lstStyle>
          <a:p>
            <a:pPr lvl="0" eaLnBrk="1" latinLnBrk="0" hangingPunct="1"/>
            <a:r>
              <a:rPr kumimoji="0" lang="pt-BR"/>
              <a:t>Clique para editar os estilos do texto mestre</a:t>
            </a:r>
          </a:p>
        </p:txBody>
      </p:sp>
      <p:sp>
        <p:nvSpPr>
          <p:cNvPr id="8" name="Espaço Reservado para Data 7"/>
          <p:cNvSpPr>
            <a:spLocks noGrp="1"/>
          </p:cNvSpPr>
          <p:nvPr>
            <p:ph type="dt" sz="half" idx="10"/>
          </p:nvPr>
        </p:nvSpPr>
        <p:spPr/>
        <p:txBody>
          <a:bodyPr/>
          <a:lstStyle/>
          <a:p>
            <a:fld id="{04E9F64D-77BE-489D-A245-8A26A80944BE}" type="datetimeFigureOut">
              <a:rPr lang="pt-BR" smtClean="0"/>
              <a:pPr/>
              <a:t>30/09/2025</a:t>
            </a:fld>
            <a:endParaRPr lang="pt-BR"/>
          </a:p>
        </p:txBody>
      </p:sp>
      <p:sp>
        <p:nvSpPr>
          <p:cNvPr id="9" name="Espaço Reservado para Número de Slide 8"/>
          <p:cNvSpPr>
            <a:spLocks noGrp="1"/>
          </p:cNvSpPr>
          <p:nvPr>
            <p:ph type="sldNum" sz="quarter" idx="11"/>
          </p:nvPr>
        </p:nvSpPr>
        <p:spPr/>
        <p:txBody>
          <a:bodyPr/>
          <a:lstStyle/>
          <a:p>
            <a:fld id="{E7D885B7-BFFD-43C6-8B3A-432AAFE3B2A7}" type="slidenum">
              <a:rPr lang="pt-BR" smtClean="0"/>
              <a:pPr/>
              <a:t>‹nº›</a:t>
            </a:fld>
            <a:endParaRPr lang="pt-BR"/>
          </a:p>
        </p:txBody>
      </p:sp>
      <p:sp>
        <p:nvSpPr>
          <p:cNvPr id="10" name="Espaço Reservado para Rodapé 9"/>
          <p:cNvSpPr>
            <a:spLocks noGrp="1"/>
          </p:cNvSpPr>
          <p:nvPr>
            <p:ph type="ftr" sz="quarter" idx="12"/>
          </p:nvPr>
        </p:nvSpPr>
        <p:spPr/>
        <p:txBody>
          <a:bodyPr/>
          <a:lstStyle/>
          <a:p>
            <a:endParaRPr lang="pt-B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9" name="Espaço Reservado para Texto 8"/>
          <p:cNvSpPr>
            <a:spLocks noGrp="1"/>
          </p:cNvSpPr>
          <p:nvPr>
            <p:ph type="body" idx="1"/>
          </p:nvPr>
        </p:nvSpPr>
        <p:spPr>
          <a:xfrm>
            <a:off x="457200" y="1447800"/>
            <a:ext cx="8229600" cy="4678363"/>
          </a:xfrm>
          <a:prstGeom prst="rect">
            <a:avLst/>
          </a:prstGeom>
        </p:spPr>
        <p:txBody>
          <a:bodyPr vert="horz">
            <a:normAutofit/>
          </a:bodyPr>
          <a:lstStyle/>
          <a:p>
            <a:pPr lvl="0" eaLnBrk="1" latinLnBrk="0" hangingPunct="1"/>
            <a:r>
              <a:rPr kumimoji="0" lang="pt-BR"/>
              <a:t>Clique para editar os estilos do texto mestre</a:t>
            </a:r>
          </a:p>
          <a:p>
            <a:pPr lvl="1" eaLnBrk="1" latinLnBrk="0" hangingPunct="1"/>
            <a:r>
              <a:rPr kumimoji="0" lang="pt-BR"/>
              <a:t>Segundo nível</a:t>
            </a:r>
          </a:p>
          <a:p>
            <a:pPr lvl="2" eaLnBrk="1" latinLnBrk="0" hangingPunct="1"/>
            <a:r>
              <a:rPr kumimoji="0" lang="pt-BR"/>
              <a:t>Terceiro nível</a:t>
            </a:r>
          </a:p>
          <a:p>
            <a:pPr lvl="3" eaLnBrk="1" latinLnBrk="0" hangingPunct="1"/>
            <a:r>
              <a:rPr kumimoji="0" lang="pt-BR"/>
              <a:t>Quarto nível</a:t>
            </a:r>
          </a:p>
          <a:p>
            <a:pPr lvl="4" eaLnBrk="1" latinLnBrk="0" hangingPunct="1"/>
            <a:r>
              <a:rPr kumimoji="0" lang="pt-BR"/>
              <a:t>Quinto nível</a:t>
            </a:r>
            <a:endParaRPr kumimoji="0" lang="en-US"/>
          </a:p>
        </p:txBody>
      </p:sp>
      <p:sp>
        <p:nvSpPr>
          <p:cNvPr id="24" name="Espaço Reservado para Data 23"/>
          <p:cNvSpPr>
            <a:spLocks noGrp="1"/>
          </p:cNvSpPr>
          <p:nvPr>
            <p:ph type="dt" sz="half" idx="2"/>
          </p:nvPr>
        </p:nvSpPr>
        <p:spPr>
          <a:xfrm>
            <a:off x="5791200" y="6203667"/>
            <a:ext cx="2590800" cy="384048"/>
          </a:xfrm>
          <a:prstGeom prst="rect">
            <a:avLst/>
          </a:prstGeom>
        </p:spPr>
        <p:txBody>
          <a:bodyPr vert="horz" anchor="ctr" anchorCtr="0"/>
          <a:lstStyle>
            <a:lvl1pPr algn="l" eaLnBrk="1" latinLnBrk="0" hangingPunct="1">
              <a:defRPr kumimoji="0" sz="1200">
                <a:solidFill>
                  <a:schemeClr val="tx2"/>
                </a:solidFill>
              </a:defRPr>
            </a:lvl1pPr>
          </a:lstStyle>
          <a:p>
            <a:fld id="{04E9F64D-77BE-489D-A245-8A26A80944BE}" type="datetimeFigureOut">
              <a:rPr lang="pt-BR" smtClean="0"/>
              <a:pPr/>
              <a:t>30/09/2025</a:t>
            </a:fld>
            <a:endParaRPr lang="pt-BR"/>
          </a:p>
        </p:txBody>
      </p:sp>
      <p:sp>
        <p:nvSpPr>
          <p:cNvPr id="10" name="Espaço Reservado para Rodapé 9"/>
          <p:cNvSpPr>
            <a:spLocks noGrp="1"/>
          </p:cNvSpPr>
          <p:nvPr>
            <p:ph type="ftr" sz="quarter" idx="3"/>
          </p:nvPr>
        </p:nvSpPr>
        <p:spPr>
          <a:xfrm>
            <a:off x="2133600" y="6203667"/>
            <a:ext cx="3581400" cy="384048"/>
          </a:xfrm>
          <a:prstGeom prst="rect">
            <a:avLst/>
          </a:prstGeom>
        </p:spPr>
        <p:txBody>
          <a:bodyPr vert="horz" anchor="ctr" anchorCtr="0"/>
          <a:lstStyle>
            <a:lvl1pPr algn="r" eaLnBrk="1" latinLnBrk="0" hangingPunct="1">
              <a:defRPr kumimoji="0" sz="1200">
                <a:solidFill>
                  <a:schemeClr val="tx2"/>
                </a:solidFill>
              </a:defRPr>
            </a:lvl1pPr>
          </a:lstStyle>
          <a:p>
            <a:endParaRPr lang="pt-BR"/>
          </a:p>
        </p:txBody>
      </p:sp>
      <p:sp>
        <p:nvSpPr>
          <p:cNvPr id="22" name="Espaço Reservado para Número de Slide 21"/>
          <p:cNvSpPr>
            <a:spLocks noGrp="1"/>
          </p:cNvSpPr>
          <p:nvPr>
            <p:ph type="sldNum" sz="quarter" idx="4"/>
          </p:nvPr>
        </p:nvSpPr>
        <p:spPr>
          <a:xfrm>
            <a:off x="8410575" y="6181531"/>
            <a:ext cx="609600" cy="457200"/>
          </a:xfrm>
          <a:prstGeom prst="rect">
            <a:avLst/>
          </a:prstGeom>
          <a:noFill/>
        </p:spPr>
        <p:txBody>
          <a:bodyPr vert="horz" lIns="0" tIns="0" rIns="0" bIns="0" anchor="ctr" anchorCtr="0">
            <a:noAutofit/>
          </a:bodyPr>
          <a:lstStyle>
            <a:lvl1pPr algn="ctr" eaLnBrk="1" latinLnBrk="0" hangingPunct="1">
              <a:defRPr kumimoji="0" sz="1600" baseline="0">
                <a:solidFill>
                  <a:schemeClr val="tx2"/>
                </a:solidFill>
              </a:defRPr>
            </a:lvl1pPr>
          </a:lstStyle>
          <a:p>
            <a:fld id="{E7D885B7-BFFD-43C6-8B3A-432AAFE3B2A7}" type="slidenum">
              <a:rPr lang="pt-BR" smtClean="0"/>
              <a:pPr/>
              <a:t>‹nº›</a:t>
            </a:fld>
            <a:endParaRPr lang="pt-BR"/>
          </a:p>
        </p:txBody>
      </p:sp>
      <p:sp>
        <p:nvSpPr>
          <p:cNvPr id="5" name="Espaço Reservado para Título 4"/>
          <p:cNvSpPr>
            <a:spLocks noGrp="1"/>
          </p:cNvSpPr>
          <p:nvPr>
            <p:ph type="title"/>
          </p:nvPr>
        </p:nvSpPr>
        <p:spPr>
          <a:xfrm>
            <a:off x="457200" y="152400"/>
            <a:ext cx="8229600" cy="1219200"/>
          </a:xfrm>
          <a:prstGeom prst="rect">
            <a:avLst/>
          </a:prstGeom>
          <a:ln w="6350" cap="rnd">
            <a:noFill/>
          </a:ln>
        </p:spPr>
        <p:txBody>
          <a:bodyPr vert="horz" anchor="b" anchorCtr="0">
            <a:normAutofit/>
          </a:bodyPr>
          <a:lstStyle/>
          <a:p>
            <a:r>
              <a:rPr kumimoji="0" lang="pt-BR"/>
              <a:t>Clique para editar o estilo do título mestre</a:t>
            </a:r>
            <a:endParaRPr kumimoji="0" lang="en-US"/>
          </a:p>
        </p:txBody>
      </p:sp>
    </p:spTree>
  </p:cSld>
  <p:clrMap bg1="dk1" tx1="lt1" bg2="dk2" tx2="lt2" accent1="accent1" accent2="accent2" accent3="accent3" accent4="accent4" accent5="accent5" accent6="accent6" hlink="hlink" folHlink="folHlink"/>
  <p:sldLayoutIdLst>
    <p:sldLayoutId id="2147483757" r:id="rId1"/>
    <p:sldLayoutId id="2147483758" r:id="rId2"/>
    <p:sldLayoutId id="2147483759" r:id="rId3"/>
    <p:sldLayoutId id="2147483760" r:id="rId4"/>
    <p:sldLayoutId id="2147483761" r:id="rId5"/>
    <p:sldLayoutId id="2147483762" r:id="rId6"/>
    <p:sldLayoutId id="2147483763" r:id="rId7"/>
    <p:sldLayoutId id="2147483764" r:id="rId8"/>
    <p:sldLayoutId id="2147483765" r:id="rId9"/>
    <p:sldLayoutId id="2147483766" r:id="rId10"/>
    <p:sldLayoutId id="2147483767" r:id="rId11"/>
  </p:sldLayoutIdLst>
  <p:txStyles>
    <p:titleStyle>
      <a:lvl1pPr algn="l" rtl="0" eaLnBrk="1" latinLnBrk="0" hangingPunct="1">
        <a:spcBef>
          <a:spcPct val="0"/>
        </a:spcBef>
        <a:buNone/>
        <a:defRPr kumimoji="0" lang="en-US" sz="4200" b="0" kern="1200" spc="-100" baseline="0" dirty="0">
          <a:ln w="3200">
            <a:solidFill>
              <a:schemeClr val="bg2">
                <a:shade val="75000"/>
                <a:alpha val="25000"/>
              </a:schemeClr>
            </a:solidFill>
            <a:prstDash val="solid"/>
            <a:round/>
          </a:ln>
          <a:solidFill>
            <a:srgbClr val="F9F9F9"/>
          </a:solidFill>
          <a:effectLst>
            <a:innerShdw blurRad="50800" dist="25400" dir="13500000">
              <a:prstClr val="black">
                <a:alpha val="70000"/>
              </a:prstClr>
            </a:innerShdw>
          </a:effectLst>
          <a:latin typeface="+mj-lt"/>
          <a:ea typeface="+mj-ea"/>
          <a:cs typeface="+mj-cs"/>
        </a:defRPr>
      </a:lvl1pPr>
    </p:titleStyle>
    <p:bodyStyle>
      <a:lvl1pPr marL="274320" indent="-274320" algn="l" rtl="0" eaLnBrk="1" latinLnBrk="0" hangingPunct="1">
        <a:spcBef>
          <a:spcPts val="600"/>
        </a:spcBef>
        <a:buClr>
          <a:schemeClr val="accent2"/>
        </a:buClr>
        <a:buSzPct val="85000"/>
        <a:buFont typeface="Wingdings 2"/>
        <a:buChar char=""/>
        <a:defRPr kumimoji="0" sz="2600" kern="1200">
          <a:solidFill>
            <a:schemeClr val="tx1"/>
          </a:solidFill>
          <a:latin typeface="+mn-lt"/>
          <a:ea typeface="+mn-ea"/>
          <a:cs typeface="+mn-cs"/>
        </a:defRPr>
      </a:lvl1pPr>
      <a:lvl2pPr marL="640080" indent="-274320" algn="l" rtl="0" eaLnBrk="1" latinLnBrk="0" hangingPunct="1">
        <a:spcBef>
          <a:spcPts val="300"/>
        </a:spcBef>
        <a:buClr>
          <a:schemeClr val="accent2">
            <a:shade val="75000"/>
          </a:schemeClr>
        </a:buClr>
        <a:buSzPct val="85000"/>
        <a:buFont typeface="Wingdings 2"/>
        <a:buChar char=""/>
        <a:defRPr kumimoji="0" sz="2400" kern="1200">
          <a:solidFill>
            <a:schemeClr val="tx2"/>
          </a:solidFill>
          <a:latin typeface="+mn-lt"/>
          <a:ea typeface="+mn-ea"/>
          <a:cs typeface="+mn-cs"/>
        </a:defRPr>
      </a:lvl2pPr>
      <a:lvl3pPr marL="1005840" indent="-228600" algn="l" rtl="0" eaLnBrk="1" latinLnBrk="0" hangingPunct="1">
        <a:spcBef>
          <a:spcPts val="300"/>
        </a:spcBef>
        <a:buClr>
          <a:schemeClr val="accent2">
            <a:shade val="50000"/>
          </a:schemeClr>
        </a:buClr>
        <a:buSzPct val="85000"/>
        <a:buFont typeface="Wingdings 2"/>
        <a:buChar char=""/>
        <a:defRPr kumimoji="0" sz="2100" kern="1200">
          <a:solidFill>
            <a:schemeClr val="tx1"/>
          </a:solidFill>
          <a:latin typeface="+mn-lt"/>
          <a:ea typeface="+mn-ea"/>
          <a:cs typeface="+mn-cs"/>
        </a:defRPr>
      </a:lvl3pPr>
      <a:lvl4pPr marL="1280160" indent="-228600" algn="l" rtl="0" eaLnBrk="1" latinLnBrk="0" hangingPunct="1">
        <a:spcBef>
          <a:spcPts val="300"/>
        </a:spcBef>
        <a:buClr>
          <a:schemeClr val="accent2">
            <a:shade val="75000"/>
          </a:schemeClr>
        </a:buClr>
        <a:buSzPct val="85000"/>
        <a:buFont typeface="Wingdings 2" pitchFamily="18" charset="2"/>
        <a:buChar char=""/>
        <a:defRPr kumimoji="0" sz="1900" kern="1200">
          <a:solidFill>
            <a:schemeClr val="tx1"/>
          </a:solidFill>
          <a:latin typeface="+mn-lt"/>
          <a:ea typeface="+mn-ea"/>
          <a:cs typeface="+mn-cs"/>
        </a:defRPr>
      </a:lvl4pPr>
      <a:lvl5pPr marL="1554480" indent="-228600" algn="l" rtl="0" eaLnBrk="1" latinLnBrk="0" hangingPunct="1">
        <a:spcBef>
          <a:spcPts val="340"/>
        </a:spcBef>
        <a:buClr>
          <a:schemeClr val="accent2">
            <a:shade val="75000"/>
          </a:schemeClr>
        </a:buClr>
        <a:buSzPct val="85000"/>
        <a:buFont typeface="Wingdings 2" pitchFamily="18" charset="2"/>
        <a:buChar char=""/>
        <a:defRPr kumimoji="0" sz="1600" kern="1200">
          <a:solidFill>
            <a:schemeClr val="tx1"/>
          </a:solidFill>
          <a:latin typeface="+mn-lt"/>
          <a:ea typeface="+mn-ea"/>
          <a:cs typeface="+mn-cs"/>
        </a:defRPr>
      </a:lvl5pPr>
      <a:lvl6pPr marL="1828800" indent="-228600" algn="l" rtl="0" eaLnBrk="1" latinLnBrk="0" hangingPunct="1">
        <a:spcBef>
          <a:spcPts val="340"/>
        </a:spcBef>
        <a:buClr>
          <a:schemeClr val="accent2">
            <a:shade val="75000"/>
          </a:schemeClr>
        </a:buClr>
        <a:buSzPct val="85000"/>
        <a:buFont typeface="Wingdings 2" pitchFamily="18" charset="2"/>
        <a:buChar char="?"/>
        <a:defRPr kumimoji="0" sz="1700" kern="1200">
          <a:solidFill>
            <a:schemeClr val="tx1"/>
          </a:solidFill>
          <a:latin typeface="+mn-lt"/>
          <a:ea typeface="+mn-ea"/>
          <a:cs typeface="+mn-cs"/>
        </a:defRPr>
      </a:lvl6pPr>
      <a:lvl7pPr marL="2011680" indent="-182880" algn="l" rtl="0" eaLnBrk="1" latinLnBrk="0" hangingPunct="1">
        <a:spcBef>
          <a:spcPts val="340"/>
        </a:spcBef>
        <a:buClr>
          <a:schemeClr val="accent2">
            <a:shade val="75000"/>
          </a:schemeClr>
        </a:buClr>
        <a:buSzPct val="85000"/>
        <a:buFont typeface="Wingdings 2" pitchFamily="18" charset="2"/>
        <a:buChar char="?"/>
        <a:defRPr kumimoji="0" sz="1600" kern="1200" baseline="0">
          <a:solidFill>
            <a:schemeClr val="tx1"/>
          </a:solidFill>
          <a:latin typeface="+mn-lt"/>
          <a:ea typeface="+mn-ea"/>
          <a:cs typeface="+mn-cs"/>
        </a:defRPr>
      </a:lvl7pPr>
      <a:lvl8pPr marL="228600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8pPr>
      <a:lvl9pPr marL="256032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685800" y="620689"/>
            <a:ext cx="7772400" cy="3522691"/>
          </a:xfrm>
        </p:spPr>
        <p:txBody>
          <a:bodyPr>
            <a:normAutofit fontScale="90000"/>
          </a:bodyPr>
          <a:lstStyle/>
          <a:p>
            <a:r>
              <a:rPr lang="pt-BR" b="1" dirty="0">
                <a:latin typeface="Arial" pitchFamily="34" charset="0"/>
                <a:cs typeface="Arial" pitchFamily="34" charset="0"/>
              </a:rPr>
              <a:t>AUDIÊNCIA PÚBLICA</a:t>
            </a:r>
            <a:br>
              <a:rPr lang="pt-BR" b="1" dirty="0">
                <a:latin typeface="Arial" pitchFamily="34" charset="0"/>
                <a:cs typeface="Arial" pitchFamily="34" charset="0"/>
              </a:rPr>
            </a:br>
            <a:r>
              <a:rPr lang="pt-BR" b="1" dirty="0">
                <a:latin typeface="Arial" pitchFamily="34" charset="0"/>
                <a:cs typeface="Arial" pitchFamily="34" charset="0"/>
              </a:rPr>
              <a:t>2º QUADRIMESTRE – 2025</a:t>
            </a:r>
            <a:br>
              <a:rPr lang="pt-BR" b="1" dirty="0">
                <a:latin typeface="Arial" pitchFamily="34" charset="0"/>
                <a:cs typeface="Arial" pitchFamily="34" charset="0"/>
              </a:rPr>
            </a:br>
            <a:br>
              <a:rPr lang="pt-BR" b="1" dirty="0">
                <a:latin typeface="Arial" pitchFamily="34" charset="0"/>
                <a:cs typeface="Arial" pitchFamily="34" charset="0"/>
              </a:rPr>
            </a:br>
            <a:r>
              <a:rPr lang="pt-BR" sz="3200" b="1" dirty="0"/>
              <a:t>PREFEITURA MUNICIPAL DE</a:t>
            </a:r>
            <a:br>
              <a:rPr lang="pt-BR" sz="3200" b="1" dirty="0"/>
            </a:br>
            <a:r>
              <a:rPr lang="pt-BR" sz="3200" b="1" dirty="0"/>
              <a:t> SANTO ANTONIO  DA ALEGRIA</a:t>
            </a:r>
            <a:r>
              <a:rPr lang="pt-BR" b="1" dirty="0"/>
              <a:t> </a:t>
            </a:r>
            <a:br>
              <a:rPr lang="pt-BR" b="1" dirty="0"/>
            </a:br>
            <a:br>
              <a:rPr lang="pt-BR" b="1" dirty="0"/>
            </a:br>
            <a:r>
              <a:rPr lang="pt-BR" sz="1600" b="1" i="1" dirty="0"/>
              <a:t>ESTADO DE SÃO PAULO</a:t>
            </a:r>
            <a:endParaRPr lang="pt-BR" sz="1600" b="1" dirty="0">
              <a:latin typeface="Arial" pitchFamily="34" charset="0"/>
              <a:cs typeface="Arial" pitchFamily="34" charset="0"/>
            </a:endParaRPr>
          </a:p>
        </p:txBody>
      </p:sp>
      <p:pic>
        <p:nvPicPr>
          <p:cNvPr id="5" name="Imagem 4" descr="logo.png"/>
          <p:cNvPicPr/>
          <p:nvPr/>
        </p:nvPicPr>
        <p:blipFill>
          <a:blip r:embed="rId2"/>
          <a:stretch>
            <a:fillRect/>
          </a:stretch>
        </p:blipFill>
        <p:spPr>
          <a:xfrm>
            <a:off x="3357554" y="4500570"/>
            <a:ext cx="2500330" cy="1785950"/>
          </a:xfrm>
          <a:prstGeom prst="rect">
            <a:avLst/>
          </a:prstGeom>
        </p:spPr>
      </p:pic>
    </p:spTree>
    <p:extLst>
      <p:ext uri="{BB962C8B-B14F-4D97-AF65-F5344CB8AC3E}">
        <p14:creationId xmlns:p14="http://schemas.microsoft.com/office/powerpoint/2010/main" val="290564676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fontScale="90000"/>
          </a:bodyPr>
          <a:lstStyle/>
          <a:p>
            <a:pPr algn="ctr"/>
            <a:r>
              <a:rPr lang="pt-BR" dirty="0">
                <a:solidFill>
                  <a:schemeClr val="tx1"/>
                </a:solidFill>
              </a:rPr>
              <a:t>DISPONIBILIDADE  DE CAIXA LÍQUIDA 31/12/2024 (ANTES)</a:t>
            </a:r>
          </a:p>
        </p:txBody>
      </p:sp>
      <p:graphicFrame>
        <p:nvGraphicFramePr>
          <p:cNvPr id="3" name="Tabela 2"/>
          <p:cNvGraphicFramePr>
            <a:graphicFrameLocks noGrp="1"/>
          </p:cNvGraphicFramePr>
          <p:nvPr>
            <p:extLst>
              <p:ext uri="{D42A27DB-BD31-4B8C-83A1-F6EECF244321}">
                <p14:modId xmlns:p14="http://schemas.microsoft.com/office/powerpoint/2010/main" val="2119207542"/>
              </p:ext>
            </p:extLst>
          </p:nvPr>
        </p:nvGraphicFramePr>
        <p:xfrm>
          <a:off x="395536" y="1428735"/>
          <a:ext cx="8319868" cy="5342014"/>
        </p:xfrm>
        <a:graphic>
          <a:graphicData uri="http://schemas.openxmlformats.org/drawingml/2006/table">
            <a:tbl>
              <a:tblPr/>
              <a:tblGrid>
                <a:gridCol w="1824847">
                  <a:extLst>
                    <a:ext uri="{9D8B030D-6E8A-4147-A177-3AD203B41FA5}">
                      <a16:colId xmlns:a16="http://schemas.microsoft.com/office/drawing/2014/main" val="20000"/>
                    </a:ext>
                  </a:extLst>
                </a:gridCol>
                <a:gridCol w="2163096">
                  <a:extLst>
                    <a:ext uri="{9D8B030D-6E8A-4147-A177-3AD203B41FA5}">
                      <a16:colId xmlns:a16="http://schemas.microsoft.com/office/drawing/2014/main" val="20001"/>
                    </a:ext>
                  </a:extLst>
                </a:gridCol>
                <a:gridCol w="1760083">
                  <a:extLst>
                    <a:ext uri="{9D8B030D-6E8A-4147-A177-3AD203B41FA5}">
                      <a16:colId xmlns:a16="http://schemas.microsoft.com/office/drawing/2014/main" val="20002"/>
                    </a:ext>
                  </a:extLst>
                </a:gridCol>
                <a:gridCol w="2571842">
                  <a:extLst>
                    <a:ext uri="{9D8B030D-6E8A-4147-A177-3AD203B41FA5}">
                      <a16:colId xmlns:a16="http://schemas.microsoft.com/office/drawing/2014/main" val="20003"/>
                    </a:ext>
                  </a:extLst>
                </a:gridCol>
              </a:tblGrid>
              <a:tr h="1083234">
                <a:tc>
                  <a:txBody>
                    <a:bodyPr/>
                    <a:lstStyle/>
                    <a:p>
                      <a:pPr algn="ctr">
                        <a:lnSpc>
                          <a:spcPct val="115000"/>
                        </a:lnSpc>
                        <a:spcAft>
                          <a:spcPts val="0"/>
                        </a:spcAft>
                      </a:pPr>
                      <a:r>
                        <a:rPr lang="pt-BR" sz="1600" b="1" dirty="0">
                          <a:latin typeface="Calibri"/>
                          <a:ea typeface="Calibri"/>
                          <a:cs typeface="Times New Roman"/>
                        </a:rPr>
                        <a:t>TIPO DE RECURSO</a:t>
                      </a:r>
                      <a:endParaRPr lang="pt-BR" sz="16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lumMod val="60000"/>
                        <a:lumOff val="40000"/>
                      </a:schemeClr>
                    </a:solidFill>
                  </a:tcPr>
                </a:tc>
                <a:tc>
                  <a:txBody>
                    <a:bodyPr/>
                    <a:lstStyle/>
                    <a:p>
                      <a:pPr algn="ctr">
                        <a:lnSpc>
                          <a:spcPct val="115000"/>
                        </a:lnSpc>
                        <a:spcAft>
                          <a:spcPts val="0"/>
                        </a:spcAft>
                      </a:pPr>
                      <a:r>
                        <a:rPr lang="pt-BR" sz="1600" b="1" dirty="0">
                          <a:latin typeface="Calibri"/>
                          <a:ea typeface="Calibri"/>
                          <a:cs typeface="Times New Roman"/>
                        </a:rPr>
                        <a:t>DISPONIBILIDADE DE CAIXA BRUTA 31/12/2024</a:t>
                      </a:r>
                      <a:endParaRPr lang="pt-BR" sz="16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lumMod val="60000"/>
                        <a:lumOff val="40000"/>
                      </a:schemeClr>
                    </a:solidFill>
                  </a:tcPr>
                </a:tc>
                <a:tc>
                  <a:txBody>
                    <a:bodyPr/>
                    <a:lstStyle/>
                    <a:p>
                      <a:pPr algn="ctr">
                        <a:lnSpc>
                          <a:spcPct val="115000"/>
                        </a:lnSpc>
                        <a:spcAft>
                          <a:spcPts val="0"/>
                        </a:spcAft>
                      </a:pPr>
                      <a:r>
                        <a:rPr lang="pt-BR" sz="1600" b="1" dirty="0">
                          <a:latin typeface="Calibri"/>
                          <a:ea typeface="Calibri"/>
                          <a:cs typeface="Times New Roman"/>
                        </a:rPr>
                        <a:t>RESTOS A PAGAR</a:t>
                      </a:r>
                    </a:p>
                    <a:p>
                      <a:pPr algn="ctr">
                        <a:lnSpc>
                          <a:spcPct val="115000"/>
                        </a:lnSpc>
                        <a:spcAft>
                          <a:spcPts val="0"/>
                        </a:spcAft>
                      </a:pPr>
                      <a:r>
                        <a:rPr lang="pt-BR" sz="1600" b="1" dirty="0">
                          <a:latin typeface="Calibri"/>
                          <a:ea typeface="Calibri"/>
                          <a:cs typeface="Times New Roman"/>
                        </a:rPr>
                        <a:t>(Orçamentário e extra - orçamentário) </a:t>
                      </a:r>
                      <a:endParaRPr lang="pt-BR" sz="16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lumMod val="60000"/>
                        <a:lumOff val="40000"/>
                      </a:schemeClr>
                    </a:solidFill>
                  </a:tcPr>
                </a:tc>
                <a:tc>
                  <a:txBody>
                    <a:bodyPr/>
                    <a:lstStyle/>
                    <a:p>
                      <a:pPr algn="ctr">
                        <a:lnSpc>
                          <a:spcPct val="115000"/>
                        </a:lnSpc>
                        <a:spcAft>
                          <a:spcPts val="0"/>
                        </a:spcAft>
                      </a:pPr>
                      <a:r>
                        <a:rPr lang="pt-BR" sz="1600" b="1" dirty="0">
                          <a:latin typeface="Calibri"/>
                          <a:ea typeface="Calibri"/>
                          <a:cs typeface="Times New Roman"/>
                        </a:rPr>
                        <a:t>DISPONIBILIDADE DE CAIXA LÍQUIDA 31/12/2024</a:t>
                      </a:r>
                      <a:endParaRPr lang="pt-BR" sz="16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lumMod val="60000"/>
                        <a:lumOff val="40000"/>
                      </a:schemeClr>
                    </a:solidFill>
                  </a:tcPr>
                </a:tc>
                <a:extLst>
                  <a:ext uri="{0D108BD9-81ED-4DB2-BD59-A6C34878D82A}">
                    <a16:rowId xmlns:a16="http://schemas.microsoft.com/office/drawing/2014/main" val="10000"/>
                  </a:ext>
                </a:extLst>
              </a:tr>
              <a:tr h="774295">
                <a:tc>
                  <a:txBody>
                    <a:bodyPr/>
                    <a:lstStyle/>
                    <a:p>
                      <a:pPr algn="ctr">
                        <a:lnSpc>
                          <a:spcPct val="115000"/>
                        </a:lnSpc>
                        <a:spcAft>
                          <a:spcPts val="0"/>
                        </a:spcAft>
                      </a:pPr>
                      <a:endParaRPr lang="pt-BR" sz="1400" dirty="0">
                        <a:solidFill>
                          <a:schemeClr val="bg1"/>
                        </a:solidFill>
                        <a:latin typeface="Calibri"/>
                        <a:ea typeface="Calibri"/>
                        <a:cs typeface="Times New Roman"/>
                      </a:endParaRPr>
                    </a:p>
                    <a:p>
                      <a:pPr algn="ctr">
                        <a:lnSpc>
                          <a:spcPct val="115000"/>
                        </a:lnSpc>
                        <a:spcAft>
                          <a:spcPts val="0"/>
                        </a:spcAft>
                      </a:pPr>
                      <a:r>
                        <a:rPr lang="pt-BR" sz="1400" b="1" dirty="0">
                          <a:solidFill>
                            <a:schemeClr val="bg1"/>
                          </a:solidFill>
                          <a:latin typeface="Calibri"/>
                          <a:ea typeface="Calibri"/>
                          <a:cs typeface="Times New Roman"/>
                        </a:rPr>
                        <a:t>RECURSOS PRÓPRIOS</a:t>
                      </a:r>
                      <a:endParaRPr lang="pt-BR" sz="1400" dirty="0">
                        <a:solidFill>
                          <a:schemeClr val="bg1"/>
                        </a:solidFill>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1">
                        <a:lumMod val="85000"/>
                      </a:schemeClr>
                    </a:solidFill>
                  </a:tcPr>
                </a:tc>
                <a:tc>
                  <a:txBody>
                    <a:bodyPr/>
                    <a:lstStyle/>
                    <a:p>
                      <a:pPr algn="ctr">
                        <a:lnSpc>
                          <a:spcPct val="115000"/>
                        </a:lnSpc>
                        <a:spcAft>
                          <a:spcPts val="0"/>
                        </a:spcAft>
                      </a:pPr>
                      <a:endParaRPr lang="pt-BR" sz="1400" dirty="0">
                        <a:solidFill>
                          <a:schemeClr val="bg1"/>
                        </a:solidFill>
                        <a:latin typeface="Calibri"/>
                        <a:ea typeface="Calibri"/>
                        <a:cs typeface="Times New Roman"/>
                      </a:endParaRPr>
                    </a:p>
                    <a:p>
                      <a:pPr algn="ctr">
                        <a:lnSpc>
                          <a:spcPct val="115000"/>
                        </a:lnSpc>
                        <a:spcAft>
                          <a:spcPts val="0"/>
                        </a:spcAft>
                      </a:pPr>
                      <a:r>
                        <a:rPr lang="pt-BR" sz="1400" dirty="0">
                          <a:solidFill>
                            <a:schemeClr val="bg1"/>
                          </a:solidFill>
                          <a:latin typeface="Calibri"/>
                          <a:ea typeface="Calibri"/>
                          <a:cs typeface="Times New Roman"/>
                        </a:rPr>
                        <a:t>262.765,77</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1">
                        <a:lumMod val="85000"/>
                      </a:schemeClr>
                    </a:solidFill>
                  </a:tcPr>
                </a:tc>
                <a:tc>
                  <a:txBody>
                    <a:bodyPr/>
                    <a:lstStyle/>
                    <a:p>
                      <a:pPr algn="ctr">
                        <a:lnSpc>
                          <a:spcPct val="115000"/>
                        </a:lnSpc>
                        <a:spcAft>
                          <a:spcPts val="0"/>
                        </a:spcAft>
                      </a:pPr>
                      <a:endParaRPr lang="pt-BR" sz="1400" dirty="0">
                        <a:solidFill>
                          <a:schemeClr val="bg1"/>
                        </a:solidFill>
                        <a:latin typeface="Calibri"/>
                        <a:ea typeface="Calibri"/>
                        <a:cs typeface="Times New Roman"/>
                      </a:endParaRPr>
                    </a:p>
                    <a:p>
                      <a:pPr algn="ctr">
                        <a:lnSpc>
                          <a:spcPct val="115000"/>
                        </a:lnSpc>
                        <a:spcAft>
                          <a:spcPts val="0"/>
                        </a:spcAft>
                      </a:pPr>
                      <a:r>
                        <a:rPr lang="pt-BR" sz="1400" dirty="0">
                          <a:solidFill>
                            <a:schemeClr val="bg1"/>
                          </a:solidFill>
                          <a:latin typeface="Calibri"/>
                          <a:ea typeface="Calibri"/>
                          <a:cs typeface="Times New Roman"/>
                        </a:rPr>
                        <a:t>1.505.583,53</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1">
                        <a:lumMod val="85000"/>
                      </a:schemeClr>
                    </a:solidFill>
                  </a:tcPr>
                </a:tc>
                <a:tc>
                  <a:txBody>
                    <a:bodyPr/>
                    <a:lstStyle/>
                    <a:p>
                      <a:pPr algn="ctr">
                        <a:lnSpc>
                          <a:spcPct val="115000"/>
                        </a:lnSpc>
                        <a:spcAft>
                          <a:spcPts val="0"/>
                        </a:spcAft>
                      </a:pPr>
                      <a:endParaRPr lang="pt-BR" sz="1400" dirty="0">
                        <a:solidFill>
                          <a:schemeClr val="bg1"/>
                        </a:solidFill>
                        <a:latin typeface="Calibri"/>
                        <a:ea typeface="Calibri"/>
                        <a:cs typeface="Times New Roman"/>
                      </a:endParaRPr>
                    </a:p>
                    <a:p>
                      <a:pPr algn="ctr">
                        <a:lnSpc>
                          <a:spcPct val="115000"/>
                        </a:lnSpc>
                        <a:spcAft>
                          <a:spcPts val="0"/>
                        </a:spcAft>
                      </a:pPr>
                      <a:r>
                        <a:rPr lang="pt-BR" sz="1400" b="1" dirty="0">
                          <a:solidFill>
                            <a:schemeClr val="bg1"/>
                          </a:solidFill>
                          <a:latin typeface="Calibri"/>
                          <a:ea typeface="Calibri"/>
                          <a:cs typeface="Times New Roman"/>
                        </a:rPr>
                        <a:t>-1.242.817,76</a:t>
                      </a:r>
                      <a:endParaRPr lang="pt-BR" sz="1400" dirty="0">
                        <a:solidFill>
                          <a:schemeClr val="bg1"/>
                        </a:solidFill>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1">
                        <a:lumMod val="85000"/>
                      </a:schemeClr>
                    </a:solidFill>
                  </a:tcPr>
                </a:tc>
                <a:extLst>
                  <a:ext uri="{0D108BD9-81ED-4DB2-BD59-A6C34878D82A}">
                    <a16:rowId xmlns:a16="http://schemas.microsoft.com/office/drawing/2014/main" val="10001"/>
                  </a:ext>
                </a:extLst>
              </a:tr>
              <a:tr h="774295">
                <a:tc>
                  <a:txBody>
                    <a:bodyPr/>
                    <a:lstStyle/>
                    <a:p>
                      <a:pPr algn="ctr">
                        <a:lnSpc>
                          <a:spcPct val="115000"/>
                        </a:lnSpc>
                        <a:spcAft>
                          <a:spcPts val="0"/>
                        </a:spcAft>
                      </a:pPr>
                      <a:endParaRPr lang="pt-BR" sz="1400">
                        <a:solidFill>
                          <a:schemeClr val="bg1"/>
                        </a:solidFill>
                        <a:latin typeface="Calibri"/>
                        <a:ea typeface="Calibri"/>
                        <a:cs typeface="Times New Roman"/>
                      </a:endParaRPr>
                    </a:p>
                    <a:p>
                      <a:pPr algn="ctr">
                        <a:lnSpc>
                          <a:spcPct val="115000"/>
                        </a:lnSpc>
                        <a:spcAft>
                          <a:spcPts val="0"/>
                        </a:spcAft>
                      </a:pPr>
                      <a:r>
                        <a:rPr lang="pt-BR" sz="1400" b="1">
                          <a:solidFill>
                            <a:schemeClr val="bg1"/>
                          </a:solidFill>
                          <a:latin typeface="Calibri"/>
                          <a:ea typeface="Calibri"/>
                          <a:cs typeface="Times New Roman"/>
                        </a:rPr>
                        <a:t>RECURSOS VINCULADOS</a:t>
                      </a:r>
                      <a:endParaRPr lang="pt-BR" sz="1400">
                        <a:solidFill>
                          <a:schemeClr val="bg1"/>
                        </a:solidFill>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1"/>
                    </a:solidFill>
                  </a:tcPr>
                </a:tc>
                <a:tc>
                  <a:txBody>
                    <a:bodyPr/>
                    <a:lstStyle/>
                    <a:p>
                      <a:pPr algn="ctr">
                        <a:lnSpc>
                          <a:spcPct val="115000"/>
                        </a:lnSpc>
                        <a:spcAft>
                          <a:spcPts val="0"/>
                        </a:spcAft>
                      </a:pPr>
                      <a:endParaRPr lang="pt-BR" sz="1400">
                        <a:solidFill>
                          <a:schemeClr val="bg1"/>
                        </a:solidFill>
                        <a:latin typeface="Calibri"/>
                        <a:ea typeface="Calibri"/>
                        <a:cs typeface="Times New Roman"/>
                      </a:endParaRPr>
                    </a:p>
                    <a:p>
                      <a:pPr algn="ctr">
                        <a:lnSpc>
                          <a:spcPct val="115000"/>
                        </a:lnSpc>
                        <a:spcAft>
                          <a:spcPts val="0"/>
                        </a:spcAft>
                      </a:pPr>
                      <a:r>
                        <a:rPr lang="pt-BR" sz="1400">
                          <a:solidFill>
                            <a:schemeClr val="bg1"/>
                          </a:solidFill>
                          <a:latin typeface="Calibri"/>
                          <a:ea typeface="Calibri"/>
                          <a:cs typeface="Times New Roman"/>
                        </a:rPr>
                        <a:t>1.903.579,71</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1"/>
                    </a:solidFill>
                  </a:tcPr>
                </a:tc>
                <a:tc>
                  <a:txBody>
                    <a:bodyPr/>
                    <a:lstStyle/>
                    <a:p>
                      <a:pPr algn="ctr">
                        <a:lnSpc>
                          <a:spcPct val="115000"/>
                        </a:lnSpc>
                        <a:spcAft>
                          <a:spcPts val="0"/>
                        </a:spcAft>
                      </a:pPr>
                      <a:endParaRPr lang="pt-BR" sz="1400" dirty="0">
                        <a:solidFill>
                          <a:schemeClr val="bg1"/>
                        </a:solidFill>
                        <a:latin typeface="Calibri"/>
                        <a:ea typeface="Calibri"/>
                        <a:cs typeface="Times New Roman"/>
                      </a:endParaRPr>
                    </a:p>
                    <a:p>
                      <a:pPr algn="ctr">
                        <a:lnSpc>
                          <a:spcPct val="115000"/>
                        </a:lnSpc>
                        <a:spcAft>
                          <a:spcPts val="0"/>
                        </a:spcAft>
                      </a:pPr>
                      <a:r>
                        <a:rPr lang="pt-BR" sz="1400" dirty="0">
                          <a:solidFill>
                            <a:schemeClr val="bg1"/>
                          </a:solidFill>
                          <a:latin typeface="Calibri"/>
                          <a:ea typeface="Calibri"/>
                          <a:cs typeface="Times New Roman"/>
                        </a:rPr>
                        <a:t>2.725.488,74</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1"/>
                    </a:solidFill>
                  </a:tcPr>
                </a:tc>
                <a:tc>
                  <a:txBody>
                    <a:bodyPr/>
                    <a:lstStyle/>
                    <a:p>
                      <a:pPr algn="ctr">
                        <a:lnSpc>
                          <a:spcPct val="115000"/>
                        </a:lnSpc>
                        <a:spcAft>
                          <a:spcPts val="0"/>
                        </a:spcAft>
                      </a:pPr>
                      <a:endParaRPr lang="pt-BR" sz="1400" dirty="0">
                        <a:solidFill>
                          <a:schemeClr val="bg1"/>
                        </a:solidFill>
                        <a:latin typeface="Calibri"/>
                        <a:ea typeface="Calibri"/>
                        <a:cs typeface="Times New Roman"/>
                      </a:endParaRPr>
                    </a:p>
                    <a:p>
                      <a:pPr algn="ctr">
                        <a:lnSpc>
                          <a:spcPct val="115000"/>
                        </a:lnSpc>
                        <a:spcAft>
                          <a:spcPts val="0"/>
                        </a:spcAft>
                      </a:pPr>
                      <a:r>
                        <a:rPr lang="pt-BR" sz="1400" b="1" dirty="0">
                          <a:solidFill>
                            <a:schemeClr val="bg1"/>
                          </a:solidFill>
                          <a:latin typeface="Calibri"/>
                          <a:ea typeface="Calibri"/>
                          <a:cs typeface="Times New Roman"/>
                        </a:rPr>
                        <a:t>-821.909,03</a:t>
                      </a:r>
                      <a:endParaRPr lang="pt-BR" sz="1400" dirty="0">
                        <a:solidFill>
                          <a:schemeClr val="bg1"/>
                        </a:solidFill>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1"/>
                    </a:solidFill>
                  </a:tcPr>
                </a:tc>
                <a:extLst>
                  <a:ext uri="{0D108BD9-81ED-4DB2-BD59-A6C34878D82A}">
                    <a16:rowId xmlns:a16="http://schemas.microsoft.com/office/drawing/2014/main" val="10002"/>
                  </a:ext>
                </a:extLst>
              </a:tr>
              <a:tr h="508823">
                <a:tc>
                  <a:txBody>
                    <a:bodyPr/>
                    <a:lstStyle/>
                    <a:p>
                      <a:pPr algn="ctr">
                        <a:lnSpc>
                          <a:spcPct val="115000"/>
                        </a:lnSpc>
                        <a:spcAft>
                          <a:spcPts val="0"/>
                        </a:spcAft>
                      </a:pPr>
                      <a:endParaRPr lang="pt-BR" sz="1400" dirty="0">
                        <a:solidFill>
                          <a:schemeClr val="bg1"/>
                        </a:solidFill>
                        <a:latin typeface="Calibri"/>
                        <a:ea typeface="Calibri"/>
                        <a:cs typeface="Times New Roman"/>
                      </a:endParaRPr>
                    </a:p>
                    <a:p>
                      <a:pPr algn="ctr">
                        <a:lnSpc>
                          <a:spcPct val="115000"/>
                        </a:lnSpc>
                        <a:spcAft>
                          <a:spcPts val="0"/>
                        </a:spcAft>
                      </a:pPr>
                      <a:r>
                        <a:rPr lang="pt-BR" sz="1400" b="1" dirty="0">
                          <a:solidFill>
                            <a:schemeClr val="bg1"/>
                          </a:solidFill>
                          <a:latin typeface="Calibri"/>
                          <a:ea typeface="Calibri"/>
                          <a:cs typeface="Times New Roman"/>
                        </a:rPr>
                        <a:t>TOTAL</a:t>
                      </a:r>
                      <a:endParaRPr lang="pt-BR" sz="1400" dirty="0">
                        <a:solidFill>
                          <a:schemeClr val="bg1"/>
                        </a:solidFill>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1">
                        <a:lumMod val="85000"/>
                      </a:schemeClr>
                    </a:solidFill>
                  </a:tcPr>
                </a:tc>
                <a:tc>
                  <a:txBody>
                    <a:bodyPr/>
                    <a:lstStyle/>
                    <a:p>
                      <a:pPr algn="ctr">
                        <a:lnSpc>
                          <a:spcPct val="115000"/>
                        </a:lnSpc>
                        <a:spcAft>
                          <a:spcPts val="0"/>
                        </a:spcAft>
                      </a:pPr>
                      <a:endParaRPr lang="pt-BR" sz="1400" dirty="0">
                        <a:solidFill>
                          <a:schemeClr val="bg1"/>
                        </a:solidFill>
                        <a:latin typeface="Calibri"/>
                        <a:ea typeface="Calibri"/>
                        <a:cs typeface="Times New Roman"/>
                      </a:endParaRPr>
                    </a:p>
                    <a:p>
                      <a:pPr algn="ctr">
                        <a:lnSpc>
                          <a:spcPct val="115000"/>
                        </a:lnSpc>
                        <a:spcAft>
                          <a:spcPts val="0"/>
                        </a:spcAft>
                      </a:pPr>
                      <a:r>
                        <a:rPr lang="pt-BR" sz="1400" b="1" dirty="0">
                          <a:solidFill>
                            <a:schemeClr val="bg1"/>
                          </a:solidFill>
                          <a:latin typeface="Calibri"/>
                          <a:ea typeface="Calibri"/>
                          <a:cs typeface="Times New Roman"/>
                        </a:rPr>
                        <a:t>2.166.345,48</a:t>
                      </a:r>
                      <a:endParaRPr lang="pt-BR" sz="1400" dirty="0">
                        <a:solidFill>
                          <a:schemeClr val="bg1"/>
                        </a:solidFill>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1">
                        <a:lumMod val="85000"/>
                      </a:schemeClr>
                    </a:solidFill>
                  </a:tcPr>
                </a:tc>
                <a:tc>
                  <a:txBody>
                    <a:bodyPr/>
                    <a:lstStyle/>
                    <a:p>
                      <a:pPr algn="ctr">
                        <a:lnSpc>
                          <a:spcPct val="115000"/>
                        </a:lnSpc>
                        <a:spcAft>
                          <a:spcPts val="0"/>
                        </a:spcAft>
                      </a:pPr>
                      <a:endParaRPr lang="pt-BR" sz="1400" dirty="0">
                        <a:solidFill>
                          <a:schemeClr val="bg1"/>
                        </a:solidFill>
                        <a:latin typeface="Calibri"/>
                        <a:ea typeface="Calibri"/>
                        <a:cs typeface="Times New Roman"/>
                      </a:endParaRPr>
                    </a:p>
                    <a:p>
                      <a:pPr algn="ctr">
                        <a:lnSpc>
                          <a:spcPct val="115000"/>
                        </a:lnSpc>
                        <a:spcAft>
                          <a:spcPts val="0"/>
                        </a:spcAft>
                      </a:pPr>
                      <a:r>
                        <a:rPr lang="pt-BR" sz="1400" b="1" dirty="0">
                          <a:solidFill>
                            <a:schemeClr val="bg1"/>
                          </a:solidFill>
                          <a:latin typeface="Calibri"/>
                          <a:ea typeface="Calibri"/>
                          <a:cs typeface="Times New Roman"/>
                        </a:rPr>
                        <a:t>4.231.072,27</a:t>
                      </a:r>
                      <a:endParaRPr lang="pt-BR" sz="1400" dirty="0">
                        <a:solidFill>
                          <a:schemeClr val="bg1"/>
                        </a:solidFill>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1">
                        <a:lumMod val="85000"/>
                      </a:schemeClr>
                    </a:solidFill>
                  </a:tcPr>
                </a:tc>
                <a:tc>
                  <a:txBody>
                    <a:bodyPr/>
                    <a:lstStyle/>
                    <a:p>
                      <a:pPr algn="ctr">
                        <a:lnSpc>
                          <a:spcPct val="115000"/>
                        </a:lnSpc>
                        <a:spcAft>
                          <a:spcPts val="0"/>
                        </a:spcAft>
                      </a:pPr>
                      <a:endParaRPr lang="pt-BR" sz="1400" dirty="0">
                        <a:solidFill>
                          <a:schemeClr val="bg1"/>
                        </a:solidFill>
                        <a:latin typeface="Calibri"/>
                        <a:ea typeface="Calibri"/>
                        <a:cs typeface="Times New Roman"/>
                      </a:endParaRPr>
                    </a:p>
                    <a:p>
                      <a:pPr algn="ctr">
                        <a:lnSpc>
                          <a:spcPct val="115000"/>
                        </a:lnSpc>
                        <a:spcAft>
                          <a:spcPts val="0"/>
                        </a:spcAft>
                      </a:pPr>
                      <a:r>
                        <a:rPr lang="pt-BR" sz="1400" b="1" dirty="0">
                          <a:solidFill>
                            <a:schemeClr val="bg1"/>
                          </a:solidFill>
                          <a:latin typeface="Calibri"/>
                          <a:ea typeface="Calibri"/>
                          <a:cs typeface="Times New Roman"/>
                        </a:rPr>
                        <a:t>- 2.064.726,79 *</a:t>
                      </a:r>
                      <a:endParaRPr lang="pt-BR" sz="1400" dirty="0">
                        <a:solidFill>
                          <a:schemeClr val="bg1"/>
                        </a:solidFill>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1">
                        <a:lumMod val="85000"/>
                      </a:schemeClr>
                    </a:solidFill>
                  </a:tcPr>
                </a:tc>
                <a:extLst>
                  <a:ext uri="{0D108BD9-81ED-4DB2-BD59-A6C34878D82A}">
                    <a16:rowId xmlns:a16="http://schemas.microsoft.com/office/drawing/2014/main" val="10003"/>
                  </a:ext>
                </a:extLst>
              </a:tr>
              <a:tr h="2136219">
                <a:tc gridSpan="4">
                  <a:txBody>
                    <a:bodyPr/>
                    <a:lstStyle/>
                    <a:p>
                      <a:pPr algn="ctr">
                        <a:lnSpc>
                          <a:spcPct val="115000"/>
                        </a:lnSpc>
                        <a:spcAft>
                          <a:spcPts val="0"/>
                        </a:spcAft>
                      </a:pPr>
                      <a:endParaRPr lang="pt-BR" sz="1100" dirty="0">
                        <a:solidFill>
                          <a:schemeClr val="bg1"/>
                        </a:solidFill>
                        <a:latin typeface="Calibri"/>
                        <a:ea typeface="Calibri"/>
                        <a:cs typeface="Times New Roman"/>
                      </a:endParaRPr>
                    </a:p>
                    <a:p>
                      <a:pPr marL="0" marR="0" indent="0" algn="just" defTabSz="914400" rtl="0" eaLnBrk="1" fontAlgn="auto" latinLnBrk="0" hangingPunct="1">
                        <a:lnSpc>
                          <a:spcPct val="115000"/>
                        </a:lnSpc>
                        <a:spcBef>
                          <a:spcPts val="0"/>
                        </a:spcBef>
                        <a:spcAft>
                          <a:spcPts val="0"/>
                        </a:spcAft>
                        <a:buClrTx/>
                        <a:buSzTx/>
                        <a:buFontTx/>
                        <a:buNone/>
                        <a:tabLst/>
                        <a:defRPr/>
                      </a:pPr>
                      <a:r>
                        <a:rPr kumimoji="0" lang="pt-BR" sz="1200" kern="1200" dirty="0">
                          <a:solidFill>
                            <a:schemeClr val="bg1"/>
                          </a:solidFill>
                          <a:latin typeface="+mn-lt"/>
                          <a:ea typeface="+mn-ea"/>
                          <a:cs typeface="+mn-cs"/>
                        </a:rPr>
                        <a:t>O relatório mostra que após deduzir da disponibilidade de caixa bruta ( saldo nas contas bancárias)  os Restos a Pagar inscritos no exercício de 2024, juntamente com Restos a Pagar inscritos em exercícios anteriores, apurou-se um resultado negativo de  </a:t>
                      </a:r>
                      <a:r>
                        <a:rPr kumimoji="0" lang="pt-BR" sz="1200" b="1" kern="1200" dirty="0">
                          <a:solidFill>
                            <a:schemeClr val="bg1"/>
                          </a:solidFill>
                          <a:latin typeface="+mn-lt"/>
                          <a:ea typeface="+mn-ea"/>
                          <a:cs typeface="+mn-cs"/>
                        </a:rPr>
                        <a:t>- R$ 2.064.726,79</a:t>
                      </a:r>
                      <a:r>
                        <a:rPr kumimoji="0" lang="pt-BR" sz="1200" kern="1200" dirty="0">
                          <a:solidFill>
                            <a:schemeClr val="bg1"/>
                          </a:solidFill>
                          <a:latin typeface="+mn-lt"/>
                          <a:ea typeface="+mn-ea"/>
                          <a:cs typeface="+mn-cs"/>
                        </a:rPr>
                        <a:t>, evidenciando que  a disponibilidade de caixa foi insuficiente para cobrir as despesas deixadas como Restos a Pagar.</a:t>
                      </a:r>
                    </a:p>
                    <a:p>
                      <a:pPr marL="0" marR="0" indent="0" algn="ctr" defTabSz="914400" rtl="0" eaLnBrk="1" fontAlgn="auto" latinLnBrk="0" hangingPunct="1">
                        <a:lnSpc>
                          <a:spcPct val="115000"/>
                        </a:lnSpc>
                        <a:spcBef>
                          <a:spcPts val="0"/>
                        </a:spcBef>
                        <a:spcAft>
                          <a:spcPts val="0"/>
                        </a:spcAft>
                        <a:buClrTx/>
                        <a:buSzTx/>
                        <a:buFontTx/>
                        <a:buNone/>
                        <a:tabLst/>
                        <a:defRPr/>
                      </a:pPr>
                      <a:endParaRPr kumimoji="0" lang="pt-BR" sz="1200" kern="1200" dirty="0">
                        <a:solidFill>
                          <a:schemeClr val="bg1"/>
                        </a:solidFill>
                        <a:latin typeface="+mn-lt"/>
                        <a:ea typeface="+mn-ea"/>
                        <a:cs typeface="+mn-cs"/>
                      </a:endParaRPr>
                    </a:p>
                    <a:p>
                      <a:pPr marL="0" marR="0" indent="0" algn="ctr" defTabSz="914400" rtl="0" eaLnBrk="1" fontAlgn="auto" latinLnBrk="0" hangingPunct="1">
                        <a:lnSpc>
                          <a:spcPct val="115000"/>
                        </a:lnSpc>
                        <a:spcBef>
                          <a:spcPts val="0"/>
                        </a:spcBef>
                        <a:spcAft>
                          <a:spcPts val="0"/>
                        </a:spcAft>
                        <a:buClrTx/>
                        <a:buSzTx/>
                        <a:buFontTx/>
                        <a:buNone/>
                        <a:tabLst/>
                        <a:defRPr/>
                      </a:pPr>
                      <a:r>
                        <a:rPr kumimoji="0" lang="pt-BR" sz="1100" kern="1200" dirty="0">
                          <a:solidFill>
                            <a:schemeClr val="bg1"/>
                          </a:solidFill>
                          <a:latin typeface="+mn-lt"/>
                          <a:ea typeface="+mn-ea"/>
                          <a:cs typeface="+mn-cs"/>
                        </a:rPr>
                        <a:t>*(LRF) Art. </a:t>
                      </a:r>
                      <a:r>
                        <a:rPr kumimoji="0" lang="pt-BR" sz="1000" kern="1200" dirty="0">
                          <a:solidFill>
                            <a:schemeClr val="bg1"/>
                          </a:solidFill>
                          <a:latin typeface="+mn-lt"/>
                          <a:ea typeface="+mn-ea"/>
                          <a:cs typeface="+mn-cs"/>
                        </a:rPr>
                        <a:t>42. É vedado ao titular de Poder ou órgão referido no art. 20, nos últimos dois quadrimestres do seu mandato, contrair obrigação de despesa que não possa ser cumprida integralmente dentro dele, ou que tenha parcelas a serem pagas no exercício seguinte sem que haja suficiente disponibilidade de caixa para este efeito.  </a:t>
                      </a:r>
                    </a:p>
                    <a:p>
                      <a:pPr marL="0" marR="0" indent="0" algn="ctr" defTabSz="914400" rtl="0" eaLnBrk="1" fontAlgn="auto" latinLnBrk="0" hangingPunct="1">
                        <a:lnSpc>
                          <a:spcPct val="115000"/>
                        </a:lnSpc>
                        <a:spcBef>
                          <a:spcPts val="0"/>
                        </a:spcBef>
                        <a:spcAft>
                          <a:spcPts val="0"/>
                        </a:spcAft>
                        <a:buClrTx/>
                        <a:buSzTx/>
                        <a:buFontTx/>
                        <a:buNone/>
                        <a:tabLst/>
                        <a:defRPr/>
                      </a:pPr>
                      <a:endParaRPr kumimoji="0" lang="pt-BR" sz="1200" kern="1200" dirty="0">
                        <a:solidFill>
                          <a:schemeClr val="bg1"/>
                        </a:solidFill>
                        <a:latin typeface="+mn-lt"/>
                        <a:ea typeface="+mn-ea"/>
                        <a:cs typeface="+mn-cs"/>
                      </a:endParaRPr>
                    </a:p>
                    <a:p>
                      <a:pPr algn="ctr">
                        <a:lnSpc>
                          <a:spcPct val="115000"/>
                        </a:lnSpc>
                        <a:spcAft>
                          <a:spcPts val="0"/>
                        </a:spcAft>
                      </a:pPr>
                      <a:endParaRPr lang="pt-BR" sz="1100" dirty="0">
                        <a:solidFill>
                          <a:schemeClr val="bg1"/>
                        </a:solidFill>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1"/>
                    </a:solidFill>
                  </a:tcPr>
                </a:tc>
                <a:tc hMerge="1">
                  <a:txBody>
                    <a:bodyPr/>
                    <a:lstStyle/>
                    <a:p>
                      <a:pPr algn="ctr">
                        <a:lnSpc>
                          <a:spcPct val="115000"/>
                        </a:lnSpc>
                        <a:spcAft>
                          <a:spcPts val="0"/>
                        </a:spcAft>
                      </a:pPr>
                      <a:endParaRPr lang="pt-BR" sz="11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ABF8F"/>
                    </a:solidFill>
                  </a:tcPr>
                </a:tc>
                <a:tc hMerge="1">
                  <a:txBody>
                    <a:bodyPr/>
                    <a:lstStyle/>
                    <a:p>
                      <a:pPr algn="ctr">
                        <a:lnSpc>
                          <a:spcPct val="115000"/>
                        </a:lnSpc>
                        <a:spcAft>
                          <a:spcPts val="0"/>
                        </a:spcAft>
                      </a:pPr>
                      <a:endParaRPr lang="pt-BR" sz="11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ABF8F"/>
                    </a:solidFill>
                  </a:tcPr>
                </a:tc>
                <a:tc hMerge="1">
                  <a:txBody>
                    <a:bodyPr/>
                    <a:lstStyle/>
                    <a:p>
                      <a:pPr algn="ctr">
                        <a:lnSpc>
                          <a:spcPct val="115000"/>
                        </a:lnSpc>
                        <a:spcAft>
                          <a:spcPts val="0"/>
                        </a:spcAft>
                      </a:pPr>
                      <a:endParaRPr lang="pt-BR" sz="11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ABF8F"/>
                    </a:solidFill>
                  </a:tcPr>
                </a:tc>
                <a:extLst>
                  <a:ext uri="{0D108BD9-81ED-4DB2-BD59-A6C34878D82A}">
                    <a16:rowId xmlns:a16="http://schemas.microsoft.com/office/drawing/2014/main" val="10004"/>
                  </a:ext>
                </a:extLst>
              </a:tr>
            </a:tbl>
          </a:graphicData>
        </a:graphic>
      </p:graphicFrame>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5E76260-7F4E-AE99-EB6C-6ADDC65E2D7C}"/>
              </a:ext>
            </a:extLst>
          </p:cNvPr>
          <p:cNvSpPr>
            <a:spLocks noGrp="1"/>
          </p:cNvSpPr>
          <p:nvPr>
            <p:ph type="title"/>
          </p:nvPr>
        </p:nvSpPr>
        <p:spPr>
          <a:xfrm>
            <a:off x="179512" y="188640"/>
            <a:ext cx="8640960" cy="864096"/>
          </a:xfrm>
        </p:spPr>
        <p:txBody>
          <a:bodyPr>
            <a:normAutofit/>
          </a:bodyPr>
          <a:lstStyle/>
          <a:p>
            <a:r>
              <a:rPr lang="pt-BR" b="1" dirty="0">
                <a:solidFill>
                  <a:schemeClr val="tx1"/>
                </a:solidFill>
              </a:rPr>
              <a:t>DISPONIBILIDADE CAIXA ATUAL</a:t>
            </a:r>
          </a:p>
        </p:txBody>
      </p:sp>
      <p:graphicFrame>
        <p:nvGraphicFramePr>
          <p:cNvPr id="3" name="Tabela 2">
            <a:extLst>
              <a:ext uri="{FF2B5EF4-FFF2-40B4-BE49-F238E27FC236}">
                <a16:creationId xmlns:a16="http://schemas.microsoft.com/office/drawing/2014/main" id="{215920BC-600C-83CE-6A9F-11F877157EB0}"/>
              </a:ext>
            </a:extLst>
          </p:cNvPr>
          <p:cNvGraphicFramePr>
            <a:graphicFrameLocks noGrp="1"/>
          </p:cNvGraphicFramePr>
          <p:nvPr>
            <p:extLst>
              <p:ext uri="{D42A27DB-BD31-4B8C-83A1-F6EECF244321}">
                <p14:modId xmlns:p14="http://schemas.microsoft.com/office/powerpoint/2010/main" val="1203633090"/>
              </p:ext>
            </p:extLst>
          </p:nvPr>
        </p:nvGraphicFramePr>
        <p:xfrm>
          <a:off x="1619672" y="1044957"/>
          <a:ext cx="5904656" cy="5598160"/>
        </p:xfrm>
        <a:graphic>
          <a:graphicData uri="http://schemas.openxmlformats.org/drawingml/2006/table">
            <a:tbl>
              <a:tblPr firstRow="1" bandRow="1">
                <a:tableStyleId>{5C22544A-7EE6-4342-B048-85BDC9FD1C3A}</a:tableStyleId>
              </a:tblPr>
              <a:tblGrid>
                <a:gridCol w="3448319">
                  <a:extLst>
                    <a:ext uri="{9D8B030D-6E8A-4147-A177-3AD203B41FA5}">
                      <a16:colId xmlns:a16="http://schemas.microsoft.com/office/drawing/2014/main" val="1091573935"/>
                    </a:ext>
                  </a:extLst>
                </a:gridCol>
                <a:gridCol w="2456337">
                  <a:extLst>
                    <a:ext uri="{9D8B030D-6E8A-4147-A177-3AD203B41FA5}">
                      <a16:colId xmlns:a16="http://schemas.microsoft.com/office/drawing/2014/main" val="3917408765"/>
                    </a:ext>
                  </a:extLst>
                </a:gridCol>
              </a:tblGrid>
              <a:tr h="370840">
                <a:tc>
                  <a:txBody>
                    <a:bodyPr/>
                    <a:lstStyle/>
                    <a:p>
                      <a:pPr algn="ctr"/>
                      <a:r>
                        <a:rPr lang="pt-BR" dirty="0"/>
                        <a:t>DISPONIBILIDADE CAIXA</a:t>
                      </a:r>
                    </a:p>
                    <a:p>
                      <a:pPr algn="ctr"/>
                      <a:r>
                        <a:rPr lang="pt-BR" dirty="0"/>
                        <a:t>BRUTA ( 22/09/2025)</a:t>
                      </a:r>
                    </a:p>
                  </a:txBody>
                  <a:tcPr>
                    <a:solidFill>
                      <a:schemeClr val="tx2">
                        <a:lumMod val="2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pt-BR" sz="2400" dirty="0"/>
                        <a:t>2.821.335,46</a:t>
                      </a:r>
                      <a:endParaRPr lang="pt-BR" sz="2400" dirty="0">
                        <a:latin typeface="Arial" panose="020B0604020202020204" pitchFamily="34" charset="0"/>
                        <a:cs typeface="Arial" panose="020B0604020202020204" pitchFamily="34" charset="0"/>
                      </a:endParaRPr>
                    </a:p>
                  </a:txBody>
                  <a:tcPr>
                    <a:solidFill>
                      <a:schemeClr val="tx2">
                        <a:lumMod val="25000"/>
                      </a:schemeClr>
                    </a:solidFill>
                  </a:tcPr>
                </a:tc>
                <a:extLst>
                  <a:ext uri="{0D108BD9-81ED-4DB2-BD59-A6C34878D82A}">
                    <a16:rowId xmlns:a16="http://schemas.microsoft.com/office/drawing/2014/main" val="1128250927"/>
                  </a:ext>
                </a:extLst>
              </a:tr>
              <a:tr h="370840">
                <a:tc>
                  <a:txBody>
                    <a:bodyPr/>
                    <a:lstStyle/>
                    <a:p>
                      <a:pPr algn="ctr"/>
                      <a:r>
                        <a:rPr lang="pt-BR" dirty="0">
                          <a:solidFill>
                            <a:schemeClr val="tx1"/>
                          </a:solidFill>
                        </a:rPr>
                        <a:t>RECURSOS VINCULADOS</a:t>
                      </a:r>
                    </a:p>
                  </a:txBody>
                  <a:tcPr>
                    <a:solidFill>
                      <a:schemeClr val="tx2">
                        <a:lumMod val="2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pt-BR" dirty="0">
                          <a:solidFill>
                            <a:schemeClr val="tx1"/>
                          </a:solidFill>
                          <a:latin typeface="Arial" panose="020B0604020202020204" pitchFamily="34" charset="0"/>
                          <a:cs typeface="Arial" panose="020B0604020202020204" pitchFamily="34" charset="0"/>
                        </a:rPr>
                        <a:t>1.464.511,59</a:t>
                      </a:r>
                    </a:p>
                  </a:txBody>
                  <a:tcPr>
                    <a:solidFill>
                      <a:schemeClr val="tx2">
                        <a:lumMod val="25000"/>
                      </a:schemeClr>
                    </a:solidFill>
                  </a:tcPr>
                </a:tc>
                <a:extLst>
                  <a:ext uri="{0D108BD9-81ED-4DB2-BD59-A6C34878D82A}">
                    <a16:rowId xmlns:a16="http://schemas.microsoft.com/office/drawing/2014/main" val="2035499885"/>
                  </a:ext>
                </a:extLst>
              </a:tr>
              <a:tr h="370840">
                <a:tc>
                  <a:txBody>
                    <a:bodyPr/>
                    <a:lstStyle/>
                    <a:p>
                      <a:pPr algn="ctr"/>
                      <a:r>
                        <a:rPr lang="pt-BR" dirty="0">
                          <a:solidFill>
                            <a:schemeClr val="tx1"/>
                          </a:solidFill>
                        </a:rPr>
                        <a:t>RECURSOS PRÓPRIOS</a:t>
                      </a:r>
                    </a:p>
                  </a:txBody>
                  <a:tcPr>
                    <a:solidFill>
                      <a:schemeClr val="tx2">
                        <a:lumMod val="2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pt-BR" dirty="0">
                          <a:solidFill>
                            <a:schemeClr val="tx1"/>
                          </a:solidFill>
                          <a:latin typeface="Arial" panose="020B0604020202020204" pitchFamily="34" charset="0"/>
                          <a:cs typeface="Arial" panose="020B0604020202020204" pitchFamily="34" charset="0"/>
                        </a:rPr>
                        <a:t>1.356.823,87</a:t>
                      </a:r>
                    </a:p>
                  </a:txBody>
                  <a:tcPr>
                    <a:solidFill>
                      <a:schemeClr val="tx2">
                        <a:lumMod val="25000"/>
                      </a:schemeClr>
                    </a:solidFill>
                  </a:tcPr>
                </a:tc>
                <a:extLst>
                  <a:ext uri="{0D108BD9-81ED-4DB2-BD59-A6C34878D82A}">
                    <a16:rowId xmlns:a16="http://schemas.microsoft.com/office/drawing/2014/main" val="2468792765"/>
                  </a:ext>
                </a:extLst>
              </a:tr>
              <a:tr h="370840">
                <a:tc gridSpan="2">
                  <a:txBody>
                    <a:bodyPr/>
                    <a:lstStyle/>
                    <a:p>
                      <a:pPr algn="ctr"/>
                      <a:r>
                        <a:rPr lang="pt-BR" dirty="0"/>
                        <a:t>PREVISÃO DESPESAS FIXADAS A PAGAR 2025</a:t>
                      </a:r>
                    </a:p>
                  </a:txBody>
                  <a:tcPr>
                    <a:solidFill>
                      <a:srgbClr val="FFFF00"/>
                    </a:solidFill>
                  </a:tcPr>
                </a:tc>
                <a:tc h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pt-BR"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2414784308"/>
                  </a:ext>
                </a:extLst>
              </a:tr>
              <a:tr h="370840">
                <a:tc>
                  <a:txBody>
                    <a:bodyPr/>
                    <a:lstStyle/>
                    <a:p>
                      <a:pPr algn="ctr"/>
                      <a:r>
                        <a:rPr lang="pt-BR" dirty="0"/>
                        <a:t>RESTOS A PAGAR </a:t>
                      </a:r>
                    </a:p>
                    <a:p>
                      <a:pPr algn="ctr"/>
                      <a:r>
                        <a:rPr lang="pt-BR" dirty="0"/>
                        <a:t>(PROCESSADOS)</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pt-BR" dirty="0"/>
                        <a:t>646.889,38</a:t>
                      </a:r>
                      <a:endParaRPr lang="pt-BR"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578353685"/>
                  </a:ext>
                </a:extLst>
              </a:tr>
              <a:tr h="370840">
                <a:tc>
                  <a:txBody>
                    <a:bodyPr/>
                    <a:lstStyle/>
                    <a:p>
                      <a:pPr algn="ctr"/>
                      <a:r>
                        <a:rPr lang="pt-BR" dirty="0"/>
                        <a:t>DIVIDAS (Parcelamentos)</a:t>
                      </a:r>
                    </a:p>
                    <a:p>
                      <a:pPr algn="ctr"/>
                      <a:r>
                        <a:rPr lang="pt-BR" dirty="0"/>
                        <a:t>a pagar 2025 </a:t>
                      </a:r>
                    </a:p>
                  </a:txBody>
                  <a:tcPr/>
                </a:tc>
                <a:tc>
                  <a:txBody>
                    <a:bodyPr/>
                    <a:lstStyle/>
                    <a:p>
                      <a:pPr algn="ctr"/>
                      <a:r>
                        <a:rPr lang="pt-BR" dirty="0">
                          <a:latin typeface="Arial" panose="020B0604020202020204" pitchFamily="34" charset="0"/>
                          <a:cs typeface="Arial" panose="020B0604020202020204" pitchFamily="34" charset="0"/>
                        </a:rPr>
                        <a:t>289.321,60</a:t>
                      </a:r>
                    </a:p>
                  </a:txBody>
                  <a:tcPr/>
                </a:tc>
                <a:extLst>
                  <a:ext uri="{0D108BD9-81ED-4DB2-BD59-A6C34878D82A}">
                    <a16:rowId xmlns:a16="http://schemas.microsoft.com/office/drawing/2014/main" val="194306221"/>
                  </a:ext>
                </a:extLst>
              </a:tr>
              <a:tr h="370840">
                <a:tc>
                  <a:txBody>
                    <a:bodyPr/>
                    <a:lstStyle/>
                    <a:p>
                      <a:pPr algn="ctr"/>
                      <a:r>
                        <a:rPr lang="pt-BR" dirty="0"/>
                        <a:t>PRECATORIO a pagar 2025</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pt-BR" sz="1800" b="0" dirty="0">
                          <a:latin typeface="Arial" pitchFamily="34" charset="0"/>
                          <a:cs typeface="Arial" pitchFamily="34" charset="0"/>
                        </a:rPr>
                        <a:t>222.253,40</a:t>
                      </a:r>
                    </a:p>
                    <a:p>
                      <a:pPr algn="ctr"/>
                      <a:endParaRPr lang="pt-BR"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973627681"/>
                  </a:ext>
                </a:extLst>
              </a:tr>
              <a:tr h="370840">
                <a:tc>
                  <a:txBody>
                    <a:bodyPr/>
                    <a:lstStyle/>
                    <a:p>
                      <a:pPr algn="ctr"/>
                      <a:r>
                        <a:rPr lang="pt-BR" dirty="0"/>
                        <a:t>DESPESAS LIQUIDADAS</a:t>
                      </a:r>
                    </a:p>
                    <a:p>
                      <a:pPr algn="ctr"/>
                      <a:r>
                        <a:rPr lang="pt-BR" dirty="0"/>
                        <a:t> ATÉ 22/09</a:t>
                      </a:r>
                    </a:p>
                  </a:txBody>
                  <a:tcPr/>
                </a:tc>
                <a:tc>
                  <a:txBody>
                    <a:bodyPr/>
                    <a:lstStyle/>
                    <a:p>
                      <a:pPr algn="ctr"/>
                      <a:r>
                        <a:rPr lang="pt-BR" dirty="0"/>
                        <a:t>342.971,71 </a:t>
                      </a:r>
                      <a:endParaRPr lang="pt-BR"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2346776956"/>
                  </a:ext>
                </a:extLst>
              </a:tr>
              <a:tr h="370840">
                <a:tc>
                  <a:txBody>
                    <a:bodyPr/>
                    <a:lstStyle/>
                    <a:p>
                      <a:pPr algn="ctr"/>
                      <a:r>
                        <a:rPr lang="pt-BR" b="0" dirty="0"/>
                        <a:t>TOTAL  DESPESAS FIXADAS</a:t>
                      </a:r>
                    </a:p>
                  </a:txBody>
                  <a:tcPr>
                    <a:solidFill>
                      <a:srgbClr val="FFFF00"/>
                    </a:solidFill>
                  </a:tcPr>
                </a:tc>
                <a:tc>
                  <a:txBody>
                    <a:bodyPr/>
                    <a:lstStyle/>
                    <a:p>
                      <a:pPr algn="ctr"/>
                      <a:r>
                        <a:rPr lang="pt-BR" b="0" dirty="0">
                          <a:latin typeface="Arial" panose="020B0604020202020204" pitchFamily="34" charset="0"/>
                          <a:cs typeface="Arial" panose="020B0604020202020204" pitchFamily="34" charset="0"/>
                        </a:rPr>
                        <a:t>1.501.436,09</a:t>
                      </a:r>
                    </a:p>
                  </a:txBody>
                  <a:tcPr>
                    <a:solidFill>
                      <a:srgbClr val="FFFF00"/>
                    </a:solidFill>
                  </a:tcPr>
                </a:tc>
                <a:extLst>
                  <a:ext uri="{0D108BD9-81ED-4DB2-BD59-A6C34878D82A}">
                    <a16:rowId xmlns:a16="http://schemas.microsoft.com/office/drawing/2014/main" val="1443877744"/>
                  </a:ext>
                </a:extLst>
              </a:tr>
              <a:tr h="370840">
                <a:tc>
                  <a:txBody>
                    <a:bodyPr/>
                    <a:lstStyle/>
                    <a:p>
                      <a:pPr algn="ctr"/>
                      <a:r>
                        <a:rPr lang="pt-BR" b="1" dirty="0">
                          <a:solidFill>
                            <a:schemeClr val="tx1"/>
                          </a:solidFill>
                        </a:rPr>
                        <a:t>DISPONIBILIDADE DE CAIXA</a:t>
                      </a:r>
                    </a:p>
                    <a:p>
                      <a:pPr algn="ctr"/>
                      <a:r>
                        <a:rPr lang="pt-BR" b="1" dirty="0">
                          <a:solidFill>
                            <a:schemeClr val="tx1"/>
                          </a:solidFill>
                        </a:rPr>
                        <a:t>APÓS DEDUÇÃO DESPESAS</a:t>
                      </a:r>
                    </a:p>
                    <a:p>
                      <a:pPr algn="ctr"/>
                      <a:r>
                        <a:rPr lang="pt-BR" b="1" dirty="0">
                          <a:solidFill>
                            <a:schemeClr val="tx1"/>
                          </a:solidFill>
                        </a:rPr>
                        <a:t>FIXADAS PARA 2025</a:t>
                      </a:r>
                    </a:p>
                  </a:txBody>
                  <a:tcPr>
                    <a:solidFill>
                      <a:schemeClr val="accent2">
                        <a:lumMod val="75000"/>
                      </a:schemeClr>
                    </a:solidFill>
                  </a:tcPr>
                </a:tc>
                <a:tc>
                  <a:txBody>
                    <a:bodyPr/>
                    <a:lstStyle/>
                    <a:p>
                      <a:pPr algn="ctr"/>
                      <a:r>
                        <a:rPr lang="pt-BR" b="1" dirty="0">
                          <a:solidFill>
                            <a:schemeClr val="tx1"/>
                          </a:solidFill>
                          <a:latin typeface="Arial" panose="020B0604020202020204" pitchFamily="34" charset="0"/>
                          <a:cs typeface="Arial" panose="020B0604020202020204" pitchFamily="34" charset="0"/>
                        </a:rPr>
                        <a:t>1.319.899,37</a:t>
                      </a:r>
                    </a:p>
                  </a:txBody>
                  <a:tcPr>
                    <a:solidFill>
                      <a:schemeClr val="accent2">
                        <a:lumMod val="75000"/>
                      </a:schemeClr>
                    </a:solidFill>
                  </a:tcPr>
                </a:tc>
                <a:extLst>
                  <a:ext uri="{0D108BD9-81ED-4DB2-BD59-A6C34878D82A}">
                    <a16:rowId xmlns:a16="http://schemas.microsoft.com/office/drawing/2014/main" val="3524524012"/>
                  </a:ext>
                </a:extLst>
              </a:tr>
            </a:tbl>
          </a:graphicData>
        </a:graphic>
      </p:graphicFrame>
    </p:spTree>
    <p:extLst>
      <p:ext uri="{BB962C8B-B14F-4D97-AF65-F5344CB8AC3E}">
        <p14:creationId xmlns:p14="http://schemas.microsoft.com/office/powerpoint/2010/main" val="79718663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ítulo 2"/>
          <p:cNvSpPr>
            <a:spLocks noGrp="1"/>
          </p:cNvSpPr>
          <p:nvPr>
            <p:ph type="subTitle" idx="1"/>
          </p:nvPr>
        </p:nvSpPr>
        <p:spPr/>
        <p:txBody>
          <a:bodyPr/>
          <a:lstStyle/>
          <a:p>
            <a:r>
              <a:rPr lang="pt-BR" b="1" dirty="0">
                <a:solidFill>
                  <a:schemeClr val="tx1"/>
                </a:solidFill>
                <a:latin typeface="Arial" pitchFamily="34" charset="0"/>
                <a:cs typeface="Arial" pitchFamily="34" charset="0"/>
              </a:rPr>
              <a:t>LIMITES</a:t>
            </a:r>
          </a:p>
        </p:txBody>
      </p:sp>
      <p:sp>
        <p:nvSpPr>
          <p:cNvPr id="2" name="Título 1"/>
          <p:cNvSpPr>
            <a:spLocks noGrp="1"/>
          </p:cNvSpPr>
          <p:nvPr>
            <p:ph type="ctrTitle"/>
          </p:nvPr>
        </p:nvSpPr>
        <p:spPr/>
        <p:txBody>
          <a:bodyPr>
            <a:normAutofit/>
          </a:bodyPr>
          <a:lstStyle/>
          <a:p>
            <a:r>
              <a:rPr lang="pt-BR" b="1" dirty="0">
                <a:latin typeface="Arial" pitchFamily="34" charset="0"/>
                <a:cs typeface="Arial" pitchFamily="34" charset="0"/>
              </a:rPr>
              <a:t>AUDIÊNCIA PÚBLICA</a:t>
            </a:r>
            <a:br>
              <a:rPr lang="pt-BR" b="1" dirty="0">
                <a:latin typeface="Arial" pitchFamily="34" charset="0"/>
                <a:cs typeface="Arial" pitchFamily="34" charset="0"/>
              </a:rPr>
            </a:br>
            <a:r>
              <a:rPr lang="pt-BR" b="1" dirty="0">
                <a:latin typeface="Arial" pitchFamily="34" charset="0"/>
                <a:cs typeface="Arial" pitchFamily="34" charset="0"/>
              </a:rPr>
              <a:t>2º QUADRIMESTRE - 2025</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457200" y="1643050"/>
            <a:ext cx="8229600" cy="4483113"/>
          </a:xfrm>
        </p:spPr>
        <p:txBody>
          <a:bodyPr/>
          <a:lstStyle/>
          <a:p>
            <a:pPr>
              <a:buNone/>
            </a:pPr>
            <a:endParaRPr lang="pt-BR" dirty="0"/>
          </a:p>
        </p:txBody>
      </p:sp>
      <p:sp>
        <p:nvSpPr>
          <p:cNvPr id="2" name="Título 1"/>
          <p:cNvSpPr>
            <a:spLocks noGrp="1"/>
          </p:cNvSpPr>
          <p:nvPr>
            <p:ph type="title"/>
          </p:nvPr>
        </p:nvSpPr>
        <p:spPr/>
        <p:txBody>
          <a:bodyPr>
            <a:normAutofit fontScale="90000"/>
          </a:bodyPr>
          <a:lstStyle/>
          <a:p>
            <a:r>
              <a:rPr lang="pt-BR" b="1" dirty="0">
                <a:solidFill>
                  <a:schemeClr val="tx1"/>
                </a:solidFill>
              </a:rPr>
              <a:t>GASTOS COM PESSOAL  EXECUTIVO</a:t>
            </a:r>
          </a:p>
        </p:txBody>
      </p:sp>
      <p:graphicFrame>
        <p:nvGraphicFramePr>
          <p:cNvPr id="4" name="Tabela 3"/>
          <p:cNvGraphicFramePr>
            <a:graphicFrameLocks noGrp="1"/>
          </p:cNvGraphicFramePr>
          <p:nvPr>
            <p:extLst>
              <p:ext uri="{D42A27DB-BD31-4B8C-83A1-F6EECF244321}">
                <p14:modId xmlns:p14="http://schemas.microsoft.com/office/powerpoint/2010/main" val="1828790393"/>
              </p:ext>
            </p:extLst>
          </p:nvPr>
        </p:nvGraphicFramePr>
        <p:xfrm>
          <a:off x="179512" y="1359444"/>
          <a:ext cx="8784976" cy="4805860"/>
        </p:xfrm>
        <a:graphic>
          <a:graphicData uri="http://schemas.openxmlformats.org/drawingml/2006/table">
            <a:tbl>
              <a:tblPr firstRow="1" bandRow="1">
                <a:tableStyleId>{5C22544A-7EE6-4342-B048-85BDC9FD1C3A}</a:tableStyleId>
              </a:tblPr>
              <a:tblGrid>
                <a:gridCol w="4600030">
                  <a:extLst>
                    <a:ext uri="{9D8B030D-6E8A-4147-A177-3AD203B41FA5}">
                      <a16:colId xmlns:a16="http://schemas.microsoft.com/office/drawing/2014/main" val="20000"/>
                    </a:ext>
                  </a:extLst>
                </a:gridCol>
                <a:gridCol w="2698048">
                  <a:extLst>
                    <a:ext uri="{9D8B030D-6E8A-4147-A177-3AD203B41FA5}">
                      <a16:colId xmlns:a16="http://schemas.microsoft.com/office/drawing/2014/main" val="20001"/>
                    </a:ext>
                  </a:extLst>
                </a:gridCol>
                <a:gridCol w="1486898">
                  <a:extLst>
                    <a:ext uri="{9D8B030D-6E8A-4147-A177-3AD203B41FA5}">
                      <a16:colId xmlns:a16="http://schemas.microsoft.com/office/drawing/2014/main" val="20002"/>
                    </a:ext>
                  </a:extLst>
                </a:gridCol>
              </a:tblGrid>
              <a:tr h="1008112">
                <a:tc>
                  <a:txBody>
                    <a:bodyPr/>
                    <a:lstStyle/>
                    <a:p>
                      <a:pPr algn="ctr"/>
                      <a:r>
                        <a:rPr lang="pt-BR" dirty="0">
                          <a:latin typeface="Arial" panose="020B0604020202020204" pitchFamily="34" charset="0"/>
                          <a:cs typeface="Arial" panose="020B0604020202020204" pitchFamily="34" charset="0"/>
                        </a:rPr>
                        <a:t>DESCRIÇÃO</a:t>
                      </a:r>
                    </a:p>
                  </a:txBody>
                  <a:tcPr anchor="ctr">
                    <a:solidFill>
                      <a:schemeClr val="bg2">
                        <a:lumMod val="60000"/>
                        <a:lumOff val="40000"/>
                      </a:schemeClr>
                    </a:solidFill>
                  </a:tcPr>
                </a:tc>
                <a:tc>
                  <a:txBody>
                    <a:bodyPr/>
                    <a:lstStyle/>
                    <a:p>
                      <a:pPr algn="ctr"/>
                      <a:r>
                        <a:rPr lang="pt-BR" dirty="0">
                          <a:latin typeface="Arial" panose="020B0604020202020204" pitchFamily="34" charset="0"/>
                          <a:cs typeface="Arial" panose="020B0604020202020204" pitchFamily="34" charset="0"/>
                        </a:rPr>
                        <a:t>Setembro/2024</a:t>
                      </a:r>
                      <a:r>
                        <a:rPr lang="pt-BR" baseline="0" dirty="0">
                          <a:latin typeface="Arial" panose="020B0604020202020204" pitchFamily="34" charset="0"/>
                          <a:cs typeface="Arial" panose="020B0604020202020204" pitchFamily="34" charset="0"/>
                        </a:rPr>
                        <a:t> Agosto/2025</a:t>
                      </a:r>
                      <a:endParaRPr lang="pt-BR" dirty="0">
                        <a:latin typeface="Arial" panose="020B0604020202020204" pitchFamily="34" charset="0"/>
                        <a:cs typeface="Arial" panose="020B0604020202020204" pitchFamily="34" charset="0"/>
                      </a:endParaRPr>
                    </a:p>
                  </a:txBody>
                  <a:tcPr anchor="ctr">
                    <a:solidFill>
                      <a:schemeClr val="bg2">
                        <a:lumMod val="60000"/>
                        <a:lumOff val="40000"/>
                      </a:schemeClr>
                    </a:solidFill>
                  </a:tcPr>
                </a:tc>
                <a:tc>
                  <a:txBody>
                    <a:bodyPr/>
                    <a:lstStyle/>
                    <a:p>
                      <a:pPr algn="ctr"/>
                      <a:r>
                        <a:rPr lang="pt-BR" dirty="0">
                          <a:latin typeface="Arial" panose="020B0604020202020204" pitchFamily="34" charset="0"/>
                          <a:cs typeface="Arial" panose="020B0604020202020204" pitchFamily="34" charset="0"/>
                        </a:rPr>
                        <a:t>%</a:t>
                      </a:r>
                    </a:p>
                  </a:txBody>
                  <a:tcPr anchor="ctr">
                    <a:solidFill>
                      <a:schemeClr val="bg2">
                        <a:lumMod val="60000"/>
                        <a:lumOff val="40000"/>
                      </a:schemeClr>
                    </a:solidFill>
                  </a:tcPr>
                </a:tc>
                <a:extLst>
                  <a:ext uri="{0D108BD9-81ED-4DB2-BD59-A6C34878D82A}">
                    <a16:rowId xmlns:a16="http://schemas.microsoft.com/office/drawing/2014/main" val="10000"/>
                  </a:ext>
                </a:extLst>
              </a:tr>
              <a:tr h="701404">
                <a:tc gridSpan="3">
                  <a:txBody>
                    <a:bodyPr/>
                    <a:lstStyle/>
                    <a:p>
                      <a:pPr algn="ctr"/>
                      <a:r>
                        <a:rPr lang="pt-BR" b="1" dirty="0">
                          <a:latin typeface="Arial" panose="020B0604020202020204" pitchFamily="34" charset="0"/>
                          <a:cs typeface="Arial" panose="020B0604020202020204" pitchFamily="34" charset="0"/>
                        </a:rPr>
                        <a:t>PODE</a:t>
                      </a:r>
                      <a:r>
                        <a:rPr lang="pt-BR" b="1" baseline="0" dirty="0">
                          <a:latin typeface="Arial" panose="020B0604020202020204" pitchFamily="34" charset="0"/>
                          <a:cs typeface="Arial" panose="020B0604020202020204" pitchFamily="34" charset="0"/>
                        </a:rPr>
                        <a:t>R EXECUTIVO</a:t>
                      </a:r>
                      <a:endParaRPr lang="pt-BR" b="1" dirty="0">
                        <a:latin typeface="Arial" panose="020B0604020202020204" pitchFamily="34" charset="0"/>
                        <a:cs typeface="Arial" panose="020B0604020202020204" pitchFamily="34" charset="0"/>
                      </a:endParaRPr>
                    </a:p>
                  </a:txBody>
                  <a:tcPr anchor="ctr"/>
                </a:tc>
                <a:tc hMerge="1">
                  <a:txBody>
                    <a:bodyPr/>
                    <a:lstStyle/>
                    <a:p>
                      <a:pPr algn="ctr"/>
                      <a:endParaRPr lang="pt-BR" dirty="0"/>
                    </a:p>
                  </a:txBody>
                  <a:tcPr/>
                </a:tc>
                <a:tc hMerge="1">
                  <a:txBody>
                    <a:bodyPr/>
                    <a:lstStyle/>
                    <a:p>
                      <a:pPr algn="ctr"/>
                      <a:endParaRPr lang="pt-BR" dirty="0"/>
                    </a:p>
                  </a:txBody>
                  <a:tcPr/>
                </a:tc>
                <a:extLst>
                  <a:ext uri="{0D108BD9-81ED-4DB2-BD59-A6C34878D82A}">
                    <a16:rowId xmlns:a16="http://schemas.microsoft.com/office/drawing/2014/main" val="10001"/>
                  </a:ext>
                </a:extLst>
              </a:tr>
              <a:tr h="576064">
                <a:tc>
                  <a:txBody>
                    <a:bodyPr/>
                    <a:lstStyle/>
                    <a:p>
                      <a:pPr algn="ctr"/>
                      <a:r>
                        <a:rPr lang="pt-BR" b="1" dirty="0">
                          <a:latin typeface="Arial" panose="020B0604020202020204" pitchFamily="34" charset="0"/>
                          <a:cs typeface="Arial" panose="020B0604020202020204" pitchFamily="34" charset="0"/>
                        </a:rPr>
                        <a:t>Despesa Total</a:t>
                      </a:r>
                      <a:r>
                        <a:rPr lang="pt-BR" b="1" baseline="0" dirty="0">
                          <a:latin typeface="Arial" panose="020B0604020202020204" pitchFamily="34" charset="0"/>
                          <a:cs typeface="Arial" panose="020B0604020202020204" pitchFamily="34" charset="0"/>
                        </a:rPr>
                        <a:t> com Pessoal</a:t>
                      </a:r>
                      <a:endParaRPr lang="pt-BR" b="1" dirty="0">
                        <a:latin typeface="Arial" panose="020B0604020202020204" pitchFamily="34" charset="0"/>
                        <a:cs typeface="Arial" panose="020B0604020202020204" pitchFamily="34" charset="0"/>
                      </a:endParaRPr>
                    </a:p>
                  </a:txBody>
                  <a:tcPr anchor="ctr"/>
                </a:tc>
                <a:tc>
                  <a:txBody>
                    <a:bodyPr/>
                    <a:lstStyle/>
                    <a:p>
                      <a:pPr algn="ctr"/>
                      <a:r>
                        <a:rPr lang="pt-BR" dirty="0">
                          <a:latin typeface="Arial" panose="020B0604020202020204" pitchFamily="34" charset="0"/>
                          <a:cs typeface="Arial" panose="020B0604020202020204" pitchFamily="34" charset="0"/>
                        </a:rPr>
                        <a:t>24.400.045,36</a:t>
                      </a:r>
                      <a:endParaRPr lang="pt-BR" b="1" dirty="0">
                        <a:solidFill>
                          <a:schemeClr val="bg1"/>
                        </a:solidFill>
                        <a:latin typeface="Arial" pitchFamily="34" charset="0"/>
                        <a:cs typeface="Arial" pitchFamily="34" charset="0"/>
                      </a:endParaRPr>
                    </a:p>
                  </a:txBody>
                  <a:tcPr anchor="ctr"/>
                </a:tc>
                <a:tc>
                  <a:txBody>
                    <a:bodyPr/>
                    <a:lstStyle/>
                    <a:p>
                      <a:pPr algn="ctr"/>
                      <a:r>
                        <a:rPr lang="pt-BR" b="1" dirty="0">
                          <a:solidFill>
                            <a:schemeClr val="bg1"/>
                          </a:solidFill>
                          <a:latin typeface="Arial" pitchFamily="34" charset="0"/>
                          <a:cs typeface="Arial" pitchFamily="34" charset="0"/>
                        </a:rPr>
                        <a:t>48,86</a:t>
                      </a:r>
                    </a:p>
                  </a:txBody>
                  <a:tcPr anchor="ctr"/>
                </a:tc>
                <a:extLst>
                  <a:ext uri="{0D108BD9-81ED-4DB2-BD59-A6C34878D82A}">
                    <a16:rowId xmlns:a16="http://schemas.microsoft.com/office/drawing/2014/main" val="10002"/>
                  </a:ext>
                </a:extLst>
              </a:tr>
              <a:tr h="504056">
                <a:tc>
                  <a:txBody>
                    <a:bodyPr/>
                    <a:lstStyle/>
                    <a:p>
                      <a:pPr algn="ctr"/>
                      <a:r>
                        <a:rPr lang="pt-BR" dirty="0">
                          <a:latin typeface="Arial" panose="020B0604020202020204" pitchFamily="34" charset="0"/>
                          <a:cs typeface="Arial" panose="020B0604020202020204" pitchFamily="34" charset="0"/>
                        </a:rPr>
                        <a:t>LIMITE MAXIMO </a:t>
                      </a:r>
                    </a:p>
                  </a:txBody>
                  <a:tcPr anchor="ctr"/>
                </a:tc>
                <a:tc>
                  <a:txBody>
                    <a:bodyPr/>
                    <a:lstStyle/>
                    <a:p>
                      <a:pPr algn="ctr"/>
                      <a:r>
                        <a:rPr lang="pt-BR" dirty="0">
                          <a:latin typeface="Arial" pitchFamily="34" charset="0"/>
                          <a:cs typeface="Arial" pitchFamily="34" charset="0"/>
                        </a:rPr>
                        <a:t>26.964.960,37  </a:t>
                      </a:r>
                    </a:p>
                  </a:txBody>
                  <a:tcPr anchor="ctr"/>
                </a:tc>
                <a:tc>
                  <a:txBody>
                    <a:bodyPr/>
                    <a:lstStyle/>
                    <a:p>
                      <a:pPr algn="ctr"/>
                      <a:r>
                        <a:rPr lang="pt-BR" dirty="0">
                          <a:latin typeface="Arial" pitchFamily="34" charset="0"/>
                          <a:cs typeface="Arial" pitchFamily="34" charset="0"/>
                        </a:rPr>
                        <a:t> 54,00 </a:t>
                      </a:r>
                    </a:p>
                  </a:txBody>
                  <a:tcPr anchor="ctr"/>
                </a:tc>
                <a:extLst>
                  <a:ext uri="{0D108BD9-81ED-4DB2-BD59-A6C34878D82A}">
                    <a16:rowId xmlns:a16="http://schemas.microsoft.com/office/drawing/2014/main" val="1516579589"/>
                  </a:ext>
                </a:extLst>
              </a:tr>
              <a:tr h="432048">
                <a:tc>
                  <a:txBody>
                    <a:bodyPr/>
                    <a:lstStyle/>
                    <a:p>
                      <a:pPr algn="ctr"/>
                      <a:r>
                        <a:rPr lang="pt-BR" dirty="0">
                          <a:latin typeface="Arial" panose="020B0604020202020204" pitchFamily="34" charset="0"/>
                          <a:cs typeface="Arial" panose="020B0604020202020204" pitchFamily="34" charset="0"/>
                        </a:rPr>
                        <a:t>LIMITE PRUDENCIAL</a:t>
                      </a:r>
                    </a:p>
                  </a:txBody>
                  <a:tcPr anchor="ctr"/>
                </a:tc>
                <a:tc>
                  <a:txBody>
                    <a:bodyPr/>
                    <a:lstStyle/>
                    <a:p>
                      <a:pPr algn="ctr"/>
                      <a:r>
                        <a:rPr lang="pt-BR" dirty="0">
                          <a:latin typeface="Arial" pitchFamily="34" charset="0"/>
                          <a:cs typeface="Arial" pitchFamily="34" charset="0"/>
                        </a:rPr>
                        <a:t>25.616.712,35</a:t>
                      </a:r>
                    </a:p>
                  </a:txBody>
                  <a:tcPr anchor="ctr"/>
                </a:tc>
                <a:tc>
                  <a:txBody>
                    <a:bodyPr/>
                    <a:lstStyle/>
                    <a:p>
                      <a:pPr algn="ctr"/>
                      <a:r>
                        <a:rPr lang="pt-BR" dirty="0">
                          <a:latin typeface="Arial" pitchFamily="34" charset="0"/>
                          <a:cs typeface="Arial" pitchFamily="34" charset="0"/>
                        </a:rPr>
                        <a:t> 51,30</a:t>
                      </a:r>
                    </a:p>
                  </a:txBody>
                  <a:tcPr anchor="ctr"/>
                </a:tc>
                <a:extLst>
                  <a:ext uri="{0D108BD9-81ED-4DB2-BD59-A6C34878D82A}">
                    <a16:rowId xmlns:a16="http://schemas.microsoft.com/office/drawing/2014/main" val="3337342795"/>
                  </a:ext>
                </a:extLst>
              </a:tr>
              <a:tr h="576064">
                <a:tc>
                  <a:txBody>
                    <a:bodyPr/>
                    <a:lstStyle/>
                    <a:p>
                      <a:pPr algn="ctr"/>
                      <a:r>
                        <a:rPr lang="pt-BR" dirty="0">
                          <a:latin typeface="Arial" panose="020B0604020202020204" pitchFamily="34" charset="0"/>
                          <a:cs typeface="Arial" panose="020B0604020202020204" pitchFamily="34" charset="0"/>
                        </a:rPr>
                        <a:t>LIMITE DE ALERTA</a:t>
                      </a:r>
                    </a:p>
                  </a:txBody>
                  <a:tcPr anchor="ctr"/>
                </a:tc>
                <a:tc>
                  <a:txBody>
                    <a:bodyPr/>
                    <a:lstStyle/>
                    <a:p>
                      <a:pPr algn="ctr"/>
                      <a:r>
                        <a:rPr lang="pt-BR" dirty="0">
                          <a:latin typeface="Arial" pitchFamily="34" charset="0"/>
                          <a:cs typeface="Arial" pitchFamily="34" charset="0"/>
                        </a:rPr>
                        <a:t>24.268.464,33 </a:t>
                      </a:r>
                    </a:p>
                  </a:txBody>
                  <a:tcPr anchor="ctr"/>
                </a:tc>
                <a:tc>
                  <a:txBody>
                    <a:bodyPr/>
                    <a:lstStyle/>
                    <a:p>
                      <a:pPr algn="ctr"/>
                      <a:r>
                        <a:rPr lang="pt-BR" dirty="0">
                          <a:latin typeface="Arial" pitchFamily="34" charset="0"/>
                          <a:cs typeface="Arial" pitchFamily="34" charset="0"/>
                        </a:rPr>
                        <a:t>48,60</a:t>
                      </a:r>
                    </a:p>
                  </a:txBody>
                  <a:tcPr anchor="ctr"/>
                </a:tc>
                <a:extLst>
                  <a:ext uri="{0D108BD9-81ED-4DB2-BD59-A6C34878D82A}">
                    <a16:rowId xmlns:a16="http://schemas.microsoft.com/office/drawing/2014/main" val="10003"/>
                  </a:ext>
                </a:extLst>
              </a:tr>
              <a:tr h="1008112">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pt-BR" b="1" dirty="0">
                          <a:latin typeface="Arial" panose="020B0604020202020204" pitchFamily="34" charset="0"/>
                          <a:cs typeface="Arial" panose="020B0604020202020204" pitchFamily="34" charset="0"/>
                        </a:rPr>
                        <a:t>Receita Corrente</a:t>
                      </a:r>
                      <a:r>
                        <a:rPr lang="pt-BR" b="1" baseline="0" dirty="0">
                          <a:latin typeface="Arial" panose="020B0604020202020204" pitchFamily="34" charset="0"/>
                          <a:cs typeface="Arial" panose="020B0604020202020204" pitchFamily="34" charset="0"/>
                        </a:rPr>
                        <a:t> Líquida</a:t>
                      </a:r>
                      <a:endParaRPr lang="pt-BR" b="1" dirty="0">
                        <a:latin typeface="Arial" panose="020B0604020202020204" pitchFamily="34" charset="0"/>
                        <a:cs typeface="Arial" panose="020B0604020202020204" pitchFamily="34" charset="0"/>
                      </a:endParaRPr>
                    </a:p>
                  </a:txBody>
                  <a:tcPr anchor="ctr"/>
                </a:tc>
                <a:tc grid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pt-BR" b="1" dirty="0">
                          <a:latin typeface="Arial" pitchFamily="34" charset="0"/>
                          <a:cs typeface="Arial" pitchFamily="34" charset="0"/>
                        </a:rPr>
                        <a:t>49.935.111,80</a:t>
                      </a:r>
                    </a:p>
                  </a:txBody>
                  <a:tcPr anchor="ctr"/>
                </a:tc>
                <a:tc hMerge="1">
                  <a:txBody>
                    <a:bodyPr/>
                    <a:lstStyle/>
                    <a:p>
                      <a:pPr algn="ctr"/>
                      <a:endParaRPr lang="pt-BR" b="1" dirty="0"/>
                    </a:p>
                  </a:txBody>
                  <a:tcPr/>
                </a:tc>
                <a:extLst>
                  <a:ext uri="{0D108BD9-81ED-4DB2-BD59-A6C34878D82A}">
                    <a16:rowId xmlns:a16="http://schemas.microsoft.com/office/drawing/2014/main" val="10004"/>
                  </a:ext>
                </a:extLst>
              </a:tr>
            </a:tbl>
          </a:graphicData>
        </a:graphic>
      </p:graphicFrame>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B1EF71C-5523-A64A-F904-F9B83CD570E9}"/>
              </a:ext>
            </a:extLst>
          </p:cNvPr>
          <p:cNvSpPr>
            <a:spLocks noGrp="1"/>
          </p:cNvSpPr>
          <p:nvPr>
            <p:ph type="title"/>
          </p:nvPr>
        </p:nvSpPr>
        <p:spPr>
          <a:xfrm>
            <a:off x="457200" y="152400"/>
            <a:ext cx="8229600" cy="1404392"/>
          </a:xfrm>
        </p:spPr>
        <p:txBody>
          <a:bodyPr>
            <a:normAutofit fontScale="90000"/>
          </a:bodyPr>
          <a:lstStyle/>
          <a:p>
            <a:pPr algn="ctr"/>
            <a:br>
              <a:rPr lang="pt-BR" b="1" dirty="0"/>
            </a:br>
            <a:br>
              <a:rPr lang="pt-BR" b="1" dirty="0"/>
            </a:br>
            <a:r>
              <a:rPr lang="pt-BR" b="1" dirty="0"/>
              <a:t>PROJEÇÃO DESPESA COM</a:t>
            </a:r>
            <a:br>
              <a:rPr lang="pt-BR" b="1" dirty="0"/>
            </a:br>
            <a:r>
              <a:rPr lang="pt-BR" b="1" dirty="0"/>
              <a:t> PESSOAL 2025</a:t>
            </a:r>
          </a:p>
        </p:txBody>
      </p:sp>
      <p:graphicFrame>
        <p:nvGraphicFramePr>
          <p:cNvPr id="3" name="Tabela 2">
            <a:extLst>
              <a:ext uri="{FF2B5EF4-FFF2-40B4-BE49-F238E27FC236}">
                <a16:creationId xmlns:a16="http://schemas.microsoft.com/office/drawing/2014/main" id="{EA56417A-E498-F4B2-1D90-5B57DD910F99}"/>
              </a:ext>
            </a:extLst>
          </p:cNvPr>
          <p:cNvGraphicFramePr>
            <a:graphicFrameLocks noGrp="1"/>
          </p:cNvGraphicFramePr>
          <p:nvPr>
            <p:extLst>
              <p:ext uri="{D42A27DB-BD31-4B8C-83A1-F6EECF244321}">
                <p14:modId xmlns:p14="http://schemas.microsoft.com/office/powerpoint/2010/main" val="848017192"/>
              </p:ext>
            </p:extLst>
          </p:nvPr>
        </p:nvGraphicFramePr>
        <p:xfrm>
          <a:off x="107504" y="1916832"/>
          <a:ext cx="8946739" cy="4259893"/>
        </p:xfrm>
        <a:graphic>
          <a:graphicData uri="http://schemas.openxmlformats.org/drawingml/2006/table">
            <a:tbl>
              <a:tblPr firstRow="1" bandRow="1">
                <a:tableStyleId>{5C22544A-7EE6-4342-B048-85BDC9FD1C3A}</a:tableStyleId>
              </a:tblPr>
              <a:tblGrid>
                <a:gridCol w="576064">
                  <a:extLst>
                    <a:ext uri="{9D8B030D-6E8A-4147-A177-3AD203B41FA5}">
                      <a16:colId xmlns:a16="http://schemas.microsoft.com/office/drawing/2014/main" val="3382282505"/>
                    </a:ext>
                  </a:extLst>
                </a:gridCol>
                <a:gridCol w="648072">
                  <a:extLst>
                    <a:ext uri="{9D8B030D-6E8A-4147-A177-3AD203B41FA5}">
                      <a16:colId xmlns:a16="http://schemas.microsoft.com/office/drawing/2014/main" val="1524737649"/>
                    </a:ext>
                  </a:extLst>
                </a:gridCol>
                <a:gridCol w="576064">
                  <a:extLst>
                    <a:ext uri="{9D8B030D-6E8A-4147-A177-3AD203B41FA5}">
                      <a16:colId xmlns:a16="http://schemas.microsoft.com/office/drawing/2014/main" val="2137599785"/>
                    </a:ext>
                  </a:extLst>
                </a:gridCol>
                <a:gridCol w="576064">
                  <a:extLst>
                    <a:ext uri="{9D8B030D-6E8A-4147-A177-3AD203B41FA5}">
                      <a16:colId xmlns:a16="http://schemas.microsoft.com/office/drawing/2014/main" val="1834021831"/>
                    </a:ext>
                  </a:extLst>
                </a:gridCol>
                <a:gridCol w="648072">
                  <a:extLst>
                    <a:ext uri="{9D8B030D-6E8A-4147-A177-3AD203B41FA5}">
                      <a16:colId xmlns:a16="http://schemas.microsoft.com/office/drawing/2014/main" val="3164607943"/>
                    </a:ext>
                  </a:extLst>
                </a:gridCol>
                <a:gridCol w="576064">
                  <a:extLst>
                    <a:ext uri="{9D8B030D-6E8A-4147-A177-3AD203B41FA5}">
                      <a16:colId xmlns:a16="http://schemas.microsoft.com/office/drawing/2014/main" val="3512743209"/>
                    </a:ext>
                  </a:extLst>
                </a:gridCol>
                <a:gridCol w="576064">
                  <a:extLst>
                    <a:ext uri="{9D8B030D-6E8A-4147-A177-3AD203B41FA5}">
                      <a16:colId xmlns:a16="http://schemas.microsoft.com/office/drawing/2014/main" val="378842552"/>
                    </a:ext>
                  </a:extLst>
                </a:gridCol>
                <a:gridCol w="648072">
                  <a:extLst>
                    <a:ext uri="{9D8B030D-6E8A-4147-A177-3AD203B41FA5}">
                      <a16:colId xmlns:a16="http://schemas.microsoft.com/office/drawing/2014/main" val="3271567011"/>
                    </a:ext>
                  </a:extLst>
                </a:gridCol>
                <a:gridCol w="648072">
                  <a:extLst>
                    <a:ext uri="{9D8B030D-6E8A-4147-A177-3AD203B41FA5}">
                      <a16:colId xmlns:a16="http://schemas.microsoft.com/office/drawing/2014/main" val="282490287"/>
                    </a:ext>
                  </a:extLst>
                </a:gridCol>
                <a:gridCol w="576064">
                  <a:extLst>
                    <a:ext uri="{9D8B030D-6E8A-4147-A177-3AD203B41FA5}">
                      <a16:colId xmlns:a16="http://schemas.microsoft.com/office/drawing/2014/main" val="4276380006"/>
                    </a:ext>
                  </a:extLst>
                </a:gridCol>
                <a:gridCol w="720080">
                  <a:extLst>
                    <a:ext uri="{9D8B030D-6E8A-4147-A177-3AD203B41FA5}">
                      <a16:colId xmlns:a16="http://schemas.microsoft.com/office/drawing/2014/main" val="3905446194"/>
                    </a:ext>
                  </a:extLst>
                </a:gridCol>
                <a:gridCol w="576064">
                  <a:extLst>
                    <a:ext uri="{9D8B030D-6E8A-4147-A177-3AD203B41FA5}">
                      <a16:colId xmlns:a16="http://schemas.microsoft.com/office/drawing/2014/main" val="4281313168"/>
                    </a:ext>
                  </a:extLst>
                </a:gridCol>
                <a:gridCol w="648072">
                  <a:extLst>
                    <a:ext uri="{9D8B030D-6E8A-4147-A177-3AD203B41FA5}">
                      <a16:colId xmlns:a16="http://schemas.microsoft.com/office/drawing/2014/main" val="3567221222"/>
                    </a:ext>
                  </a:extLst>
                </a:gridCol>
                <a:gridCol w="953851">
                  <a:extLst>
                    <a:ext uri="{9D8B030D-6E8A-4147-A177-3AD203B41FA5}">
                      <a16:colId xmlns:a16="http://schemas.microsoft.com/office/drawing/2014/main" val="2789235546"/>
                    </a:ext>
                  </a:extLst>
                </a:gridCol>
              </a:tblGrid>
              <a:tr h="1167162">
                <a:tc>
                  <a:txBody>
                    <a:bodyPr/>
                    <a:lstStyle/>
                    <a:p>
                      <a:pPr algn="ctr"/>
                      <a:r>
                        <a:rPr lang="pt-BR" sz="1100" dirty="0"/>
                        <a:t>Janeiro</a:t>
                      </a:r>
                    </a:p>
                    <a:p>
                      <a:pPr algn="ctr"/>
                      <a:r>
                        <a:rPr lang="pt-BR" sz="1100" dirty="0"/>
                        <a:t>2025</a:t>
                      </a:r>
                    </a:p>
                  </a:txBody>
                  <a:tcPr>
                    <a:solidFill>
                      <a:schemeClr val="accent1">
                        <a:lumMod val="75000"/>
                      </a:schemeClr>
                    </a:solidFill>
                  </a:tcPr>
                </a:tc>
                <a:tc>
                  <a:txBody>
                    <a:bodyPr/>
                    <a:lstStyle/>
                    <a:p>
                      <a:pPr algn="ctr"/>
                      <a:r>
                        <a:rPr lang="pt-BR" sz="1100" dirty="0"/>
                        <a:t>Fevereiro</a:t>
                      </a:r>
                    </a:p>
                    <a:p>
                      <a:pPr algn="ctr"/>
                      <a:r>
                        <a:rPr lang="pt-BR" sz="1100" dirty="0"/>
                        <a:t>2025</a:t>
                      </a:r>
                    </a:p>
                  </a:txBody>
                  <a:tcPr>
                    <a:solidFill>
                      <a:schemeClr val="accent1">
                        <a:lumMod val="75000"/>
                      </a:schemeClr>
                    </a:solidFill>
                  </a:tcPr>
                </a:tc>
                <a:tc>
                  <a:txBody>
                    <a:bodyPr/>
                    <a:lstStyle/>
                    <a:p>
                      <a:pPr algn="ctr"/>
                      <a:r>
                        <a:rPr lang="pt-BR" sz="1100" dirty="0"/>
                        <a:t>Março</a:t>
                      </a:r>
                    </a:p>
                    <a:p>
                      <a:pPr algn="ctr"/>
                      <a:r>
                        <a:rPr lang="pt-BR" sz="1100" dirty="0"/>
                        <a:t>2025</a:t>
                      </a:r>
                    </a:p>
                  </a:txBody>
                  <a:tcPr>
                    <a:solidFill>
                      <a:schemeClr val="accent1">
                        <a:lumMod val="75000"/>
                      </a:schemeClr>
                    </a:solidFill>
                  </a:tcPr>
                </a:tc>
                <a:tc>
                  <a:txBody>
                    <a:bodyPr/>
                    <a:lstStyle/>
                    <a:p>
                      <a:pPr algn="ctr"/>
                      <a:r>
                        <a:rPr lang="pt-BR" sz="1100" dirty="0"/>
                        <a:t>Abril</a:t>
                      </a:r>
                    </a:p>
                    <a:p>
                      <a:pPr algn="ctr"/>
                      <a:r>
                        <a:rPr lang="pt-BR" sz="1100" dirty="0"/>
                        <a:t>2025</a:t>
                      </a:r>
                    </a:p>
                  </a:txBody>
                  <a:tcPr>
                    <a:solidFill>
                      <a:schemeClr val="accent1">
                        <a:lumMod val="75000"/>
                      </a:schemeClr>
                    </a:solidFill>
                  </a:tcPr>
                </a:tc>
                <a:tc>
                  <a:txBody>
                    <a:bodyPr/>
                    <a:lstStyle/>
                    <a:p>
                      <a:pPr algn="ctr"/>
                      <a:r>
                        <a:rPr lang="pt-BR" sz="1100" dirty="0"/>
                        <a:t>Maio</a:t>
                      </a:r>
                    </a:p>
                    <a:p>
                      <a:pPr algn="ctr"/>
                      <a:r>
                        <a:rPr lang="pt-BR" sz="1100" dirty="0"/>
                        <a:t>2025</a:t>
                      </a:r>
                    </a:p>
                    <a:p>
                      <a:pPr algn="ctr"/>
                      <a:endParaRPr lang="pt-BR" sz="1100" dirty="0"/>
                    </a:p>
                    <a:p>
                      <a:pPr algn="ctr"/>
                      <a:endParaRPr lang="pt-BR" sz="1100" dirty="0"/>
                    </a:p>
                    <a:p>
                      <a:pPr algn="ctr"/>
                      <a:endParaRPr lang="pt-BR" sz="1100" dirty="0"/>
                    </a:p>
                  </a:txBody>
                  <a:tcPr>
                    <a:solidFill>
                      <a:schemeClr val="accent1">
                        <a:lumMod val="75000"/>
                      </a:schemeClr>
                    </a:solidFill>
                  </a:tcPr>
                </a:tc>
                <a:tc>
                  <a:txBody>
                    <a:bodyPr/>
                    <a:lstStyle/>
                    <a:p>
                      <a:pPr algn="ctr"/>
                      <a:r>
                        <a:rPr lang="pt-BR" sz="1100" dirty="0"/>
                        <a:t>Junho</a:t>
                      </a:r>
                    </a:p>
                    <a:p>
                      <a:pPr algn="ctr"/>
                      <a:r>
                        <a:rPr lang="pt-BR" sz="1100" dirty="0"/>
                        <a:t>2025</a:t>
                      </a:r>
                    </a:p>
                  </a:txBody>
                  <a:tcPr>
                    <a:solidFill>
                      <a:schemeClr val="accent1">
                        <a:lumMod val="75000"/>
                      </a:schemeClr>
                    </a:solidFill>
                  </a:tcPr>
                </a:tc>
                <a:tc>
                  <a:txBody>
                    <a:bodyPr/>
                    <a:lstStyle/>
                    <a:p>
                      <a:pPr algn="ctr"/>
                      <a:r>
                        <a:rPr lang="pt-BR" sz="1100" dirty="0"/>
                        <a:t>Julho</a:t>
                      </a:r>
                    </a:p>
                    <a:p>
                      <a:pPr algn="ctr"/>
                      <a:r>
                        <a:rPr lang="pt-BR" sz="1100" dirty="0"/>
                        <a:t>2025</a:t>
                      </a:r>
                    </a:p>
                  </a:txBody>
                  <a:tcPr>
                    <a:solidFill>
                      <a:schemeClr val="accent1">
                        <a:lumMod val="75000"/>
                      </a:schemeClr>
                    </a:solidFill>
                  </a:tcPr>
                </a:tc>
                <a:tc>
                  <a:txBody>
                    <a:bodyPr/>
                    <a:lstStyle/>
                    <a:p>
                      <a:pPr algn="ctr"/>
                      <a:r>
                        <a:rPr lang="pt-BR" sz="1100" dirty="0"/>
                        <a:t>Agosto</a:t>
                      </a:r>
                    </a:p>
                    <a:p>
                      <a:pPr algn="ctr"/>
                      <a:r>
                        <a:rPr lang="pt-BR" sz="1100" dirty="0"/>
                        <a:t>2025</a:t>
                      </a:r>
                    </a:p>
                  </a:txBody>
                  <a:tcPr>
                    <a:solidFill>
                      <a:schemeClr val="accent1">
                        <a:lumMod val="75000"/>
                      </a:schemeClr>
                    </a:solidFill>
                  </a:tcPr>
                </a:tc>
                <a:tc>
                  <a:txBody>
                    <a:bodyPr/>
                    <a:lstStyle/>
                    <a:p>
                      <a:pPr algn="ctr"/>
                      <a:r>
                        <a:rPr lang="pt-BR" sz="1100" dirty="0"/>
                        <a:t>Setembro</a:t>
                      </a:r>
                    </a:p>
                    <a:p>
                      <a:pPr algn="ctr"/>
                      <a:r>
                        <a:rPr lang="pt-BR" sz="1100" dirty="0"/>
                        <a:t>2025</a:t>
                      </a:r>
                    </a:p>
                  </a:txBody>
                  <a:tcPr>
                    <a:solidFill>
                      <a:schemeClr val="accent1">
                        <a:lumMod val="75000"/>
                      </a:schemeClr>
                    </a:solidFill>
                  </a:tcPr>
                </a:tc>
                <a:tc>
                  <a:txBody>
                    <a:bodyPr/>
                    <a:lstStyle/>
                    <a:p>
                      <a:pPr algn="ctr"/>
                      <a:r>
                        <a:rPr lang="pt-BR" sz="1100" dirty="0"/>
                        <a:t>Outubro</a:t>
                      </a:r>
                    </a:p>
                    <a:p>
                      <a:pPr algn="ctr"/>
                      <a:r>
                        <a:rPr lang="pt-BR" sz="1100" dirty="0"/>
                        <a:t>2025</a:t>
                      </a:r>
                    </a:p>
                    <a:p>
                      <a:pPr algn="ctr"/>
                      <a:endParaRPr lang="pt-BR" sz="1100" dirty="0"/>
                    </a:p>
                  </a:txBody>
                  <a:tcPr>
                    <a:solidFill>
                      <a:schemeClr val="accent1">
                        <a:lumMod val="75000"/>
                      </a:schemeClr>
                    </a:solidFill>
                  </a:tcPr>
                </a:tc>
                <a:tc>
                  <a:txBody>
                    <a:bodyPr/>
                    <a:lstStyle/>
                    <a:p>
                      <a:pPr algn="ctr"/>
                      <a:r>
                        <a:rPr lang="pt-BR" sz="1100" dirty="0"/>
                        <a:t>Novembro</a:t>
                      </a:r>
                    </a:p>
                    <a:p>
                      <a:pPr algn="ctr"/>
                      <a:r>
                        <a:rPr lang="pt-BR" sz="1100" dirty="0"/>
                        <a:t>2025</a:t>
                      </a:r>
                    </a:p>
                  </a:txBody>
                  <a:tcPr>
                    <a:solidFill>
                      <a:schemeClr val="accent1">
                        <a:lumMod val="75000"/>
                      </a:schemeClr>
                    </a:solidFill>
                  </a:tcPr>
                </a:tc>
                <a:tc>
                  <a:txBody>
                    <a:bodyPr/>
                    <a:lstStyle/>
                    <a:p>
                      <a:pPr algn="ctr"/>
                      <a:r>
                        <a:rPr lang="pt-BR" sz="1100" dirty="0"/>
                        <a:t>Dezembro</a:t>
                      </a:r>
                    </a:p>
                    <a:p>
                      <a:pPr algn="ctr"/>
                      <a:r>
                        <a:rPr lang="pt-BR" sz="1100" dirty="0"/>
                        <a:t>2025</a:t>
                      </a:r>
                    </a:p>
                  </a:txBody>
                  <a:tcPr>
                    <a:solidFill>
                      <a:schemeClr val="accent1">
                        <a:lumMod val="75000"/>
                      </a:schemeClr>
                    </a:solidFill>
                  </a:tcPr>
                </a:tc>
                <a:tc>
                  <a:txBody>
                    <a:bodyPr/>
                    <a:lstStyle/>
                    <a:p>
                      <a:pPr algn="ctr"/>
                      <a:r>
                        <a:rPr lang="pt-BR" sz="1100" dirty="0"/>
                        <a:t>13º Salário</a:t>
                      </a:r>
                    </a:p>
                    <a:p>
                      <a:pPr algn="ctr"/>
                      <a:r>
                        <a:rPr lang="pt-BR" sz="1100" dirty="0"/>
                        <a:t>2025</a:t>
                      </a:r>
                    </a:p>
                  </a:txBody>
                  <a:tcPr>
                    <a:solidFill>
                      <a:schemeClr val="accent1">
                        <a:lumMod val="75000"/>
                      </a:schemeClr>
                    </a:solidFill>
                  </a:tcPr>
                </a:tc>
                <a:tc>
                  <a:txBody>
                    <a:bodyPr/>
                    <a:lstStyle/>
                    <a:p>
                      <a:pPr algn="ctr"/>
                      <a:r>
                        <a:rPr lang="pt-BR" sz="1100" dirty="0"/>
                        <a:t>Total </a:t>
                      </a:r>
                    </a:p>
                    <a:p>
                      <a:pPr algn="ctr"/>
                      <a:r>
                        <a:rPr lang="pt-BR" sz="1100" dirty="0"/>
                        <a:t>2025</a:t>
                      </a:r>
                    </a:p>
                  </a:txBody>
                  <a:tcPr>
                    <a:solidFill>
                      <a:schemeClr val="accent1">
                        <a:lumMod val="75000"/>
                      </a:schemeClr>
                    </a:solidFill>
                  </a:tcPr>
                </a:tc>
                <a:extLst>
                  <a:ext uri="{0D108BD9-81ED-4DB2-BD59-A6C34878D82A}">
                    <a16:rowId xmlns:a16="http://schemas.microsoft.com/office/drawing/2014/main" val="2628018310"/>
                  </a:ext>
                </a:extLst>
              </a:tr>
              <a:tr h="559255">
                <a:tc>
                  <a:txBody>
                    <a:bodyPr/>
                    <a:lstStyle/>
                    <a:p>
                      <a:pPr algn="ctr"/>
                      <a:r>
                        <a:rPr lang="pt-BR" sz="900" dirty="0">
                          <a:latin typeface="Arial" panose="020B0604020202020204" pitchFamily="34" charset="0"/>
                          <a:cs typeface="Arial" panose="020B0604020202020204" pitchFamily="34" charset="0"/>
                        </a:rPr>
                        <a:t>1.824.</a:t>
                      </a:r>
                    </a:p>
                    <a:p>
                      <a:pPr algn="ctr"/>
                      <a:r>
                        <a:rPr lang="pt-BR" sz="900" dirty="0">
                          <a:latin typeface="Arial" panose="020B0604020202020204" pitchFamily="34" charset="0"/>
                          <a:cs typeface="Arial" panose="020B0604020202020204" pitchFamily="34" charset="0"/>
                        </a:rPr>
                        <a:t>969,13</a:t>
                      </a:r>
                    </a:p>
                  </a:txBody>
                  <a:tcPr/>
                </a:tc>
                <a:tc>
                  <a:txBody>
                    <a:bodyPr/>
                    <a:lstStyle/>
                    <a:p>
                      <a:pPr algn="ctr"/>
                      <a:r>
                        <a:rPr lang="pt-BR" sz="900" dirty="0">
                          <a:latin typeface="Arial" panose="020B0604020202020204" pitchFamily="34" charset="0"/>
                          <a:cs typeface="Arial" panose="020B0604020202020204" pitchFamily="34" charset="0"/>
                        </a:rPr>
                        <a:t>1.918.</a:t>
                      </a:r>
                    </a:p>
                    <a:p>
                      <a:pPr algn="ctr"/>
                      <a:r>
                        <a:rPr lang="pt-BR" sz="900" dirty="0">
                          <a:latin typeface="Arial" panose="020B0604020202020204" pitchFamily="34" charset="0"/>
                          <a:cs typeface="Arial" panose="020B0604020202020204" pitchFamily="34" charset="0"/>
                        </a:rPr>
                        <a:t>595,40</a:t>
                      </a:r>
                    </a:p>
                  </a:txBody>
                  <a:tcPr/>
                </a:tc>
                <a:tc>
                  <a:txBody>
                    <a:bodyPr/>
                    <a:lstStyle/>
                    <a:p>
                      <a:pPr algn="ctr"/>
                      <a:r>
                        <a:rPr lang="pt-BR" sz="900" dirty="0">
                          <a:latin typeface="Arial" panose="020B0604020202020204" pitchFamily="34" charset="0"/>
                          <a:cs typeface="Arial" panose="020B0604020202020204" pitchFamily="34" charset="0"/>
                        </a:rPr>
                        <a:t>1.413.</a:t>
                      </a:r>
                    </a:p>
                    <a:p>
                      <a:pPr algn="ctr"/>
                      <a:r>
                        <a:rPr lang="pt-BR" sz="900" dirty="0">
                          <a:latin typeface="Arial" panose="020B0604020202020204" pitchFamily="34" charset="0"/>
                          <a:cs typeface="Arial" panose="020B0604020202020204" pitchFamily="34" charset="0"/>
                        </a:rPr>
                        <a:t>784,80</a:t>
                      </a:r>
                    </a:p>
                  </a:txBody>
                  <a:tcPr/>
                </a:tc>
                <a:tc>
                  <a:txBody>
                    <a:bodyPr/>
                    <a:lstStyle/>
                    <a:p>
                      <a:pPr algn="ctr"/>
                      <a:r>
                        <a:rPr lang="pt-BR" sz="900" dirty="0">
                          <a:latin typeface="Arial" panose="020B0604020202020204" pitchFamily="34" charset="0"/>
                          <a:cs typeface="Arial" panose="020B0604020202020204" pitchFamily="34" charset="0"/>
                        </a:rPr>
                        <a:t>2.519.</a:t>
                      </a:r>
                    </a:p>
                    <a:p>
                      <a:pPr algn="ctr"/>
                      <a:r>
                        <a:rPr lang="pt-BR" sz="900" dirty="0">
                          <a:latin typeface="Arial" panose="020B0604020202020204" pitchFamily="34" charset="0"/>
                          <a:cs typeface="Arial" panose="020B0604020202020204" pitchFamily="34" charset="0"/>
                        </a:rPr>
                        <a:t>777,11</a:t>
                      </a:r>
                    </a:p>
                  </a:txBody>
                  <a:tcPr/>
                </a:tc>
                <a:tc>
                  <a:txBody>
                    <a:bodyPr/>
                    <a:lstStyle/>
                    <a:p>
                      <a:pPr algn="ctr"/>
                      <a:r>
                        <a:rPr lang="pt-BR" sz="900" dirty="0">
                          <a:latin typeface="Arial" panose="020B0604020202020204" pitchFamily="34" charset="0"/>
                          <a:cs typeface="Arial" panose="020B0604020202020204" pitchFamily="34" charset="0"/>
                        </a:rPr>
                        <a:t>2.086.</a:t>
                      </a:r>
                    </a:p>
                    <a:p>
                      <a:pPr algn="ctr"/>
                      <a:r>
                        <a:rPr lang="pt-BR" sz="900" dirty="0">
                          <a:latin typeface="Arial" panose="020B0604020202020204" pitchFamily="34" charset="0"/>
                          <a:cs typeface="Arial" panose="020B0604020202020204" pitchFamily="34" charset="0"/>
                        </a:rPr>
                        <a:t>443,64</a:t>
                      </a:r>
                    </a:p>
                  </a:txBody>
                  <a:tcPr/>
                </a:tc>
                <a:tc>
                  <a:txBody>
                    <a:bodyPr/>
                    <a:lstStyle/>
                    <a:p>
                      <a:pPr algn="ctr"/>
                      <a:r>
                        <a:rPr lang="pt-BR" sz="900" dirty="0">
                          <a:latin typeface="Arial" panose="020B0604020202020204" pitchFamily="34" charset="0"/>
                          <a:cs typeface="Arial" panose="020B0604020202020204" pitchFamily="34" charset="0"/>
                        </a:rPr>
                        <a:t>2.652.</a:t>
                      </a:r>
                    </a:p>
                    <a:p>
                      <a:pPr algn="ctr"/>
                      <a:r>
                        <a:rPr lang="pt-BR" sz="900" dirty="0">
                          <a:latin typeface="Arial" panose="020B0604020202020204" pitchFamily="34" charset="0"/>
                          <a:cs typeface="Arial" panose="020B0604020202020204" pitchFamily="34" charset="0"/>
                        </a:rPr>
                        <a:t>710,06</a:t>
                      </a:r>
                    </a:p>
                  </a:txBody>
                  <a:tcPr/>
                </a:tc>
                <a:tc>
                  <a:txBody>
                    <a:bodyPr/>
                    <a:lstStyle/>
                    <a:p>
                      <a:pPr algn="ctr"/>
                      <a:r>
                        <a:rPr lang="pt-BR" sz="900" dirty="0">
                          <a:latin typeface="Arial" panose="020B0604020202020204" pitchFamily="34" charset="0"/>
                          <a:cs typeface="Arial" panose="020B0604020202020204" pitchFamily="34" charset="0"/>
                        </a:rPr>
                        <a:t>411.199,17</a:t>
                      </a:r>
                    </a:p>
                  </a:txBody>
                  <a:tcPr/>
                </a:tc>
                <a:tc>
                  <a:txBody>
                    <a:bodyPr/>
                    <a:lstStyle/>
                    <a:p>
                      <a:pPr algn="ctr"/>
                      <a:r>
                        <a:rPr lang="pt-BR" sz="900" dirty="0">
                          <a:latin typeface="Arial" panose="020B0604020202020204" pitchFamily="34" charset="0"/>
                          <a:cs typeface="Arial" panose="020B0604020202020204" pitchFamily="34" charset="0"/>
                        </a:rPr>
                        <a:t>3.616.</a:t>
                      </a:r>
                    </a:p>
                    <a:p>
                      <a:pPr algn="ctr"/>
                      <a:r>
                        <a:rPr lang="pt-BR" sz="900" dirty="0">
                          <a:latin typeface="Arial" panose="020B0604020202020204" pitchFamily="34" charset="0"/>
                          <a:cs typeface="Arial" panose="020B0604020202020204" pitchFamily="34" charset="0"/>
                        </a:rPr>
                        <a:t>459,37</a:t>
                      </a:r>
                    </a:p>
                  </a:txBody>
                  <a:tcPr/>
                </a:tc>
                <a:tc>
                  <a:txBody>
                    <a:bodyPr/>
                    <a:lstStyle/>
                    <a:p>
                      <a:pPr algn="ctr" fontAlgn="b"/>
                      <a:r>
                        <a:rPr lang="pt-BR" sz="1100" b="0" i="0" u="none" strike="noStrike" dirty="0">
                          <a:solidFill>
                            <a:srgbClr val="000000"/>
                          </a:solidFill>
                          <a:effectLst/>
                          <a:latin typeface="Aptos Narrow" panose="020B0004020202020204" pitchFamily="34" charset="0"/>
                        </a:rPr>
                        <a:t>2.055.</a:t>
                      </a:r>
                    </a:p>
                    <a:p>
                      <a:pPr algn="ctr" fontAlgn="b"/>
                      <a:r>
                        <a:rPr lang="pt-BR" sz="1100" b="0" i="0" u="none" strike="noStrike" dirty="0">
                          <a:solidFill>
                            <a:srgbClr val="000000"/>
                          </a:solidFill>
                          <a:effectLst/>
                          <a:latin typeface="Aptos Narrow" panose="020B0004020202020204" pitchFamily="34" charset="0"/>
                        </a:rPr>
                        <a:t>492,34</a:t>
                      </a:r>
                    </a:p>
                  </a:txBody>
                  <a:tcPr marL="9525" marR="9525" marT="9525" marB="0"/>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pt-BR" sz="900" b="0" i="0" u="none" strike="noStrike" dirty="0">
                          <a:solidFill>
                            <a:srgbClr val="000000"/>
                          </a:solidFill>
                          <a:effectLst/>
                          <a:latin typeface="Aptos Narrow" panose="020B0004020202020204" pitchFamily="34" charset="0"/>
                        </a:rPr>
                        <a:t>2.055.</a:t>
                      </a:r>
                    </a:p>
                    <a:p>
                      <a:pPr marL="0" marR="0" lvl="0" indent="0" algn="ctr" defTabSz="914400" rtl="0" eaLnBrk="1" fontAlgn="auto" latinLnBrk="0" hangingPunct="1">
                        <a:lnSpc>
                          <a:spcPct val="100000"/>
                        </a:lnSpc>
                        <a:spcBef>
                          <a:spcPts val="0"/>
                        </a:spcBef>
                        <a:spcAft>
                          <a:spcPts val="0"/>
                        </a:spcAft>
                        <a:buClrTx/>
                        <a:buSzTx/>
                        <a:buFontTx/>
                        <a:buNone/>
                        <a:tabLst/>
                        <a:defRPr/>
                      </a:pPr>
                      <a:r>
                        <a:rPr lang="pt-BR" sz="900" b="0" i="0" u="none" strike="noStrike" dirty="0">
                          <a:solidFill>
                            <a:srgbClr val="000000"/>
                          </a:solidFill>
                          <a:effectLst/>
                          <a:latin typeface="Aptos Narrow" panose="020B0004020202020204" pitchFamily="34" charset="0"/>
                        </a:rPr>
                        <a:t>492,34</a:t>
                      </a:r>
                    </a:p>
                    <a:p>
                      <a:pPr algn="ctr"/>
                      <a:endParaRPr lang="pt-BR" sz="900" dirty="0">
                        <a:latin typeface="Arial" panose="020B0604020202020204" pitchFamily="34" charset="0"/>
                        <a:cs typeface="Arial" panose="020B0604020202020204" pitchFamily="34" charset="0"/>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pt-BR" sz="900" b="0" i="0" u="none" strike="noStrike" dirty="0">
                          <a:solidFill>
                            <a:srgbClr val="000000"/>
                          </a:solidFill>
                          <a:effectLst/>
                          <a:latin typeface="Aptos Narrow" panose="020B0004020202020204" pitchFamily="34" charset="0"/>
                        </a:rPr>
                        <a:t>2.055.</a:t>
                      </a:r>
                    </a:p>
                    <a:p>
                      <a:pPr marL="0" marR="0" lvl="0" indent="0" algn="ctr" defTabSz="914400" rtl="0" eaLnBrk="1" fontAlgn="auto" latinLnBrk="0" hangingPunct="1">
                        <a:lnSpc>
                          <a:spcPct val="100000"/>
                        </a:lnSpc>
                        <a:spcBef>
                          <a:spcPts val="0"/>
                        </a:spcBef>
                        <a:spcAft>
                          <a:spcPts val="0"/>
                        </a:spcAft>
                        <a:buClrTx/>
                        <a:buSzTx/>
                        <a:buFontTx/>
                        <a:buNone/>
                        <a:tabLst/>
                        <a:defRPr/>
                      </a:pPr>
                      <a:r>
                        <a:rPr lang="pt-BR" sz="900" b="0" i="0" u="none" strike="noStrike" dirty="0">
                          <a:solidFill>
                            <a:srgbClr val="000000"/>
                          </a:solidFill>
                          <a:effectLst/>
                          <a:latin typeface="Aptos Narrow" panose="020B0004020202020204" pitchFamily="34" charset="0"/>
                        </a:rPr>
                        <a:t>492,34</a:t>
                      </a:r>
                    </a:p>
                    <a:p>
                      <a:pPr algn="ctr"/>
                      <a:endParaRPr lang="pt-BR" sz="900" dirty="0">
                        <a:latin typeface="Arial" panose="020B0604020202020204" pitchFamily="34" charset="0"/>
                        <a:cs typeface="Arial" panose="020B0604020202020204" pitchFamily="34" charset="0"/>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pt-BR" sz="900" b="0" i="0" u="none" strike="noStrike" dirty="0">
                          <a:solidFill>
                            <a:srgbClr val="000000"/>
                          </a:solidFill>
                          <a:effectLst/>
                          <a:latin typeface="Aptos Narrow" panose="020B0004020202020204" pitchFamily="34" charset="0"/>
                        </a:rPr>
                        <a:t>2.055.</a:t>
                      </a:r>
                    </a:p>
                    <a:p>
                      <a:pPr marL="0" marR="0" lvl="0" indent="0" algn="ctr" defTabSz="914400" rtl="0" eaLnBrk="1" fontAlgn="auto" latinLnBrk="0" hangingPunct="1">
                        <a:lnSpc>
                          <a:spcPct val="100000"/>
                        </a:lnSpc>
                        <a:spcBef>
                          <a:spcPts val="0"/>
                        </a:spcBef>
                        <a:spcAft>
                          <a:spcPts val="0"/>
                        </a:spcAft>
                        <a:buClrTx/>
                        <a:buSzTx/>
                        <a:buFontTx/>
                        <a:buNone/>
                        <a:tabLst/>
                        <a:defRPr/>
                      </a:pPr>
                      <a:r>
                        <a:rPr lang="pt-BR" sz="900" b="0" i="0" u="none" strike="noStrike" dirty="0">
                          <a:solidFill>
                            <a:srgbClr val="000000"/>
                          </a:solidFill>
                          <a:effectLst/>
                          <a:latin typeface="Aptos Narrow" panose="020B0004020202020204" pitchFamily="34" charset="0"/>
                        </a:rPr>
                        <a:t>492,34</a:t>
                      </a:r>
                    </a:p>
                    <a:p>
                      <a:pPr algn="ctr"/>
                      <a:endParaRPr lang="pt-BR" sz="900" dirty="0">
                        <a:latin typeface="Arial" panose="020B0604020202020204" pitchFamily="34" charset="0"/>
                        <a:cs typeface="Arial" panose="020B0604020202020204" pitchFamily="34" charset="0"/>
                      </a:endParaRPr>
                    </a:p>
                  </a:txBody>
                  <a:tcPr/>
                </a:tc>
                <a:tc>
                  <a:txBody>
                    <a:bodyPr/>
                    <a:lstStyle/>
                    <a:p>
                      <a:pPr algn="r" fontAlgn="b"/>
                      <a:r>
                        <a:rPr lang="pt-BR" sz="900" b="0" i="0" u="none" strike="noStrike" dirty="0">
                          <a:solidFill>
                            <a:srgbClr val="000000"/>
                          </a:solidFill>
                          <a:effectLst/>
                          <a:latin typeface="Aptos Narrow" panose="020B0004020202020204" pitchFamily="34" charset="0"/>
                        </a:rPr>
                        <a:t>1.027.</a:t>
                      </a:r>
                    </a:p>
                    <a:p>
                      <a:pPr algn="r" fontAlgn="b"/>
                      <a:r>
                        <a:rPr lang="pt-BR" sz="900" b="0" i="0" u="none" strike="noStrike" dirty="0">
                          <a:solidFill>
                            <a:srgbClr val="000000"/>
                          </a:solidFill>
                          <a:effectLst/>
                          <a:latin typeface="Aptos Narrow" panose="020B0004020202020204" pitchFamily="34" charset="0"/>
                        </a:rPr>
                        <a:t>746,17</a:t>
                      </a:r>
                    </a:p>
                  </a:txBody>
                  <a:tcPr/>
                </a:tc>
                <a:tc>
                  <a:txBody>
                    <a:bodyPr/>
                    <a:lstStyle/>
                    <a:p>
                      <a:pPr algn="ctr" fontAlgn="t"/>
                      <a:r>
                        <a:rPr lang="pt-BR" sz="1100" b="1" i="0" u="none" strike="noStrike" dirty="0">
                          <a:solidFill>
                            <a:srgbClr val="000000"/>
                          </a:solidFill>
                          <a:effectLst/>
                          <a:latin typeface="Arial" panose="020B0604020202020204" pitchFamily="34" charset="0"/>
                        </a:rPr>
                        <a:t>25.693.654,21</a:t>
                      </a:r>
                    </a:p>
                  </a:txBody>
                  <a:tcPr marL="9525" marR="9525" marT="9525" marB="0"/>
                </a:tc>
                <a:extLst>
                  <a:ext uri="{0D108BD9-81ED-4DB2-BD59-A6C34878D82A}">
                    <a16:rowId xmlns:a16="http://schemas.microsoft.com/office/drawing/2014/main" val="4181045895"/>
                  </a:ext>
                </a:extLst>
              </a:tr>
              <a:tr h="473349">
                <a:tc>
                  <a:txBody>
                    <a:bodyPr/>
                    <a:lstStyle/>
                    <a:p>
                      <a:pPr algn="ctr"/>
                      <a:endParaRPr lang="pt-BR" sz="1000" dirty="0"/>
                    </a:p>
                  </a:txBody>
                  <a:tcPr>
                    <a:solidFill>
                      <a:schemeClr val="bg2">
                        <a:lumMod val="60000"/>
                        <a:lumOff val="40000"/>
                      </a:schemeClr>
                    </a:solidFill>
                  </a:tcPr>
                </a:tc>
                <a:tc>
                  <a:txBody>
                    <a:bodyPr/>
                    <a:lstStyle/>
                    <a:p>
                      <a:pPr algn="ctr"/>
                      <a:endParaRPr lang="pt-BR" sz="1000" dirty="0"/>
                    </a:p>
                  </a:txBody>
                  <a:tcPr>
                    <a:solidFill>
                      <a:schemeClr val="bg2">
                        <a:lumMod val="60000"/>
                        <a:lumOff val="40000"/>
                      </a:schemeClr>
                    </a:solidFill>
                  </a:tcPr>
                </a:tc>
                <a:tc>
                  <a:txBody>
                    <a:bodyPr/>
                    <a:lstStyle/>
                    <a:p>
                      <a:pPr algn="ctr"/>
                      <a:endParaRPr lang="pt-BR" sz="1000" dirty="0"/>
                    </a:p>
                  </a:txBody>
                  <a:tcPr>
                    <a:solidFill>
                      <a:schemeClr val="bg2">
                        <a:lumMod val="60000"/>
                        <a:lumOff val="40000"/>
                      </a:schemeClr>
                    </a:solidFill>
                  </a:tcPr>
                </a:tc>
                <a:tc>
                  <a:txBody>
                    <a:bodyPr/>
                    <a:lstStyle/>
                    <a:p>
                      <a:pPr algn="ctr"/>
                      <a:endParaRPr lang="pt-BR" sz="1000" dirty="0"/>
                    </a:p>
                  </a:txBody>
                  <a:tcPr>
                    <a:solidFill>
                      <a:schemeClr val="bg2">
                        <a:lumMod val="60000"/>
                        <a:lumOff val="40000"/>
                      </a:schemeClr>
                    </a:solidFill>
                  </a:tcPr>
                </a:tc>
                <a:tc>
                  <a:txBody>
                    <a:bodyPr/>
                    <a:lstStyle/>
                    <a:p>
                      <a:pPr algn="ctr"/>
                      <a:endParaRPr lang="pt-BR" sz="1000" dirty="0"/>
                    </a:p>
                  </a:txBody>
                  <a:tcPr>
                    <a:solidFill>
                      <a:schemeClr val="bg2">
                        <a:lumMod val="60000"/>
                        <a:lumOff val="40000"/>
                      </a:schemeClr>
                    </a:solidFill>
                  </a:tcPr>
                </a:tc>
                <a:tc>
                  <a:txBody>
                    <a:bodyPr/>
                    <a:lstStyle/>
                    <a:p>
                      <a:pPr algn="ctr"/>
                      <a:endParaRPr lang="pt-BR" sz="1000" dirty="0"/>
                    </a:p>
                  </a:txBody>
                  <a:tcPr>
                    <a:solidFill>
                      <a:schemeClr val="bg2">
                        <a:lumMod val="60000"/>
                        <a:lumOff val="40000"/>
                      </a:schemeClr>
                    </a:solidFill>
                  </a:tcPr>
                </a:tc>
                <a:tc>
                  <a:txBody>
                    <a:bodyPr/>
                    <a:lstStyle/>
                    <a:p>
                      <a:pPr algn="ctr"/>
                      <a:endParaRPr lang="pt-BR" sz="1000" dirty="0"/>
                    </a:p>
                  </a:txBody>
                  <a:tcPr>
                    <a:solidFill>
                      <a:schemeClr val="bg2">
                        <a:lumMod val="60000"/>
                        <a:lumOff val="40000"/>
                      </a:schemeClr>
                    </a:solidFill>
                  </a:tcPr>
                </a:tc>
                <a:tc>
                  <a:txBody>
                    <a:bodyPr/>
                    <a:lstStyle/>
                    <a:p>
                      <a:pPr algn="ctr"/>
                      <a:endParaRPr lang="pt-BR" sz="1000" dirty="0"/>
                    </a:p>
                  </a:txBody>
                  <a:tcPr>
                    <a:solidFill>
                      <a:schemeClr val="bg2">
                        <a:lumMod val="60000"/>
                        <a:lumOff val="40000"/>
                      </a:schemeClr>
                    </a:solidFill>
                  </a:tcPr>
                </a:tc>
                <a:tc>
                  <a:txBody>
                    <a:bodyPr/>
                    <a:lstStyle/>
                    <a:p>
                      <a:pPr algn="ctr"/>
                      <a:endParaRPr lang="pt-BR" sz="1000" dirty="0"/>
                    </a:p>
                  </a:txBody>
                  <a:tcPr>
                    <a:solidFill>
                      <a:schemeClr val="bg2">
                        <a:lumMod val="60000"/>
                        <a:lumOff val="40000"/>
                      </a:schemeClr>
                    </a:solidFill>
                  </a:tcPr>
                </a:tc>
                <a:tc>
                  <a:txBody>
                    <a:bodyPr/>
                    <a:lstStyle/>
                    <a:p>
                      <a:pPr algn="ctr"/>
                      <a:endParaRPr lang="pt-BR" sz="1000" dirty="0"/>
                    </a:p>
                  </a:txBody>
                  <a:tcPr>
                    <a:solidFill>
                      <a:schemeClr val="bg2">
                        <a:lumMod val="60000"/>
                        <a:lumOff val="40000"/>
                      </a:schemeClr>
                    </a:solidFill>
                  </a:tcPr>
                </a:tc>
                <a:tc>
                  <a:txBody>
                    <a:bodyPr/>
                    <a:lstStyle/>
                    <a:p>
                      <a:pPr algn="ctr"/>
                      <a:endParaRPr lang="pt-BR" sz="1000" dirty="0"/>
                    </a:p>
                  </a:txBody>
                  <a:tcPr>
                    <a:solidFill>
                      <a:schemeClr val="bg2">
                        <a:lumMod val="60000"/>
                        <a:lumOff val="40000"/>
                      </a:schemeClr>
                    </a:solidFill>
                  </a:tcPr>
                </a:tc>
                <a:tc>
                  <a:txBody>
                    <a:bodyPr/>
                    <a:lstStyle/>
                    <a:p>
                      <a:pPr algn="ctr"/>
                      <a:endParaRPr lang="pt-BR" sz="1000" dirty="0"/>
                    </a:p>
                  </a:txBody>
                  <a:tcPr>
                    <a:solidFill>
                      <a:schemeClr val="bg2">
                        <a:lumMod val="60000"/>
                        <a:lumOff val="40000"/>
                      </a:schemeClr>
                    </a:solidFill>
                  </a:tcPr>
                </a:tc>
                <a:tc>
                  <a:txBody>
                    <a:bodyPr/>
                    <a:lstStyle/>
                    <a:p>
                      <a:pPr algn="ctr"/>
                      <a:endParaRPr lang="pt-BR" sz="1000" dirty="0"/>
                    </a:p>
                  </a:txBody>
                  <a:tcPr>
                    <a:solidFill>
                      <a:schemeClr val="bg2">
                        <a:lumMod val="60000"/>
                        <a:lumOff val="40000"/>
                      </a:schemeClr>
                    </a:solidFill>
                  </a:tcPr>
                </a:tc>
                <a:tc>
                  <a:txBody>
                    <a:bodyPr/>
                    <a:lstStyle/>
                    <a:p>
                      <a:endParaRPr lang="pt-BR" dirty="0"/>
                    </a:p>
                  </a:txBody>
                  <a:tcPr marL="9525" marR="9525" marT="9525" marB="0">
                    <a:solidFill>
                      <a:schemeClr val="bg2">
                        <a:lumMod val="60000"/>
                        <a:lumOff val="40000"/>
                      </a:schemeClr>
                    </a:solidFill>
                  </a:tcPr>
                </a:tc>
                <a:extLst>
                  <a:ext uri="{0D108BD9-81ED-4DB2-BD59-A6C34878D82A}">
                    <a16:rowId xmlns:a16="http://schemas.microsoft.com/office/drawing/2014/main" val="116964343"/>
                  </a:ext>
                </a:extLst>
              </a:tr>
              <a:tr h="520865">
                <a:tc gridSpan="5">
                  <a:txBody>
                    <a:bodyPr/>
                    <a:lstStyle/>
                    <a:p>
                      <a:pPr algn="ctr"/>
                      <a:r>
                        <a:rPr lang="pt-BR" sz="1800" dirty="0"/>
                        <a:t>Despesa total com pessoal</a:t>
                      </a:r>
                    </a:p>
                  </a:txBody>
                  <a:tcPr/>
                </a:tc>
                <a:tc hMerge="1">
                  <a:txBody>
                    <a:bodyPr/>
                    <a:lstStyle/>
                    <a:p>
                      <a:endParaRPr lang="pt-BR" sz="1000" dirty="0"/>
                    </a:p>
                  </a:txBody>
                  <a:tcPr/>
                </a:tc>
                <a:tc hMerge="1">
                  <a:txBody>
                    <a:bodyPr/>
                    <a:lstStyle/>
                    <a:p>
                      <a:endParaRPr dirty="0"/>
                    </a:p>
                  </a:txBody>
                  <a:tcPr/>
                </a:tc>
                <a:tc hMerge="1">
                  <a:txBody>
                    <a:bodyPr/>
                    <a:lstStyle/>
                    <a:p>
                      <a:endParaRPr lang="pt-BR" sz="1000" dirty="0"/>
                    </a:p>
                  </a:txBody>
                  <a:tcPr/>
                </a:tc>
                <a:tc hMerge="1">
                  <a:txBody>
                    <a:bodyPr/>
                    <a:lstStyle/>
                    <a:p>
                      <a:endParaRPr dirty="0"/>
                    </a:p>
                  </a:txBody>
                  <a:tcPr/>
                </a:tc>
                <a:tc gridSpan="9">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pt-BR" sz="1800" b="0" i="0" u="none" strike="noStrike" dirty="0">
                          <a:solidFill>
                            <a:srgbClr val="000000"/>
                          </a:solidFill>
                          <a:effectLst/>
                          <a:latin typeface="Arial" panose="020B0604020202020204" pitchFamily="34" charset="0"/>
                        </a:rPr>
                        <a:t>25.693.654,21</a:t>
                      </a:r>
                    </a:p>
                    <a:p>
                      <a:pPr algn="ctr"/>
                      <a:endParaRPr lang="pt-BR" sz="1800" dirty="0">
                        <a:latin typeface="Arial" panose="020B0604020202020204" pitchFamily="34" charset="0"/>
                        <a:cs typeface="Arial" panose="020B0604020202020204" pitchFamily="34" charset="0"/>
                      </a:endParaRPr>
                    </a:p>
                  </a:txBody>
                  <a:tcPr/>
                </a:tc>
                <a:tc hMerge="1">
                  <a:txBody>
                    <a:bodyPr/>
                    <a:lstStyle/>
                    <a:p>
                      <a:endParaRPr lang="pt-BR" sz="1000" dirty="0"/>
                    </a:p>
                  </a:txBody>
                  <a:tcPr/>
                </a:tc>
                <a:tc hMerge="1">
                  <a:txBody>
                    <a:bodyPr/>
                    <a:lstStyle/>
                    <a:p>
                      <a:endParaRPr lang="pt-BR" sz="1000" dirty="0"/>
                    </a:p>
                  </a:txBody>
                  <a:tcPr/>
                </a:tc>
                <a:tc hMerge="1">
                  <a:txBody>
                    <a:bodyPr/>
                    <a:lstStyle/>
                    <a:p>
                      <a:endParaRPr lang="pt-BR" sz="1000" dirty="0"/>
                    </a:p>
                  </a:txBody>
                  <a:tcPr/>
                </a:tc>
                <a:tc hMerge="1">
                  <a:txBody>
                    <a:bodyPr/>
                    <a:lstStyle/>
                    <a:p>
                      <a:endParaRPr lang="pt-BR" sz="1000" dirty="0"/>
                    </a:p>
                  </a:txBody>
                  <a:tcPr/>
                </a:tc>
                <a:tc hMerge="1">
                  <a:txBody>
                    <a:bodyPr/>
                    <a:lstStyle/>
                    <a:p>
                      <a:endParaRPr lang="pt-BR" sz="1000" dirty="0"/>
                    </a:p>
                  </a:txBody>
                  <a:tcPr/>
                </a:tc>
                <a:tc hMerge="1">
                  <a:txBody>
                    <a:bodyPr/>
                    <a:lstStyle/>
                    <a:p>
                      <a:endParaRPr lang="pt-BR" sz="1000" dirty="0"/>
                    </a:p>
                  </a:txBody>
                  <a:tcPr/>
                </a:tc>
                <a:tc hMerge="1">
                  <a:txBody>
                    <a:bodyPr/>
                    <a:lstStyle/>
                    <a:p>
                      <a:endParaRPr lang="pt-BR" sz="1000" dirty="0"/>
                    </a:p>
                  </a:txBody>
                  <a:tcPr/>
                </a:tc>
                <a:tc hMerge="1">
                  <a:txBody>
                    <a:bodyPr/>
                    <a:lstStyle/>
                    <a:p>
                      <a:endParaRPr lang="pt-BR" sz="1000" dirty="0"/>
                    </a:p>
                  </a:txBody>
                  <a:tcPr/>
                </a:tc>
                <a:extLst>
                  <a:ext uri="{0D108BD9-81ED-4DB2-BD59-A6C34878D82A}">
                    <a16:rowId xmlns:a16="http://schemas.microsoft.com/office/drawing/2014/main" val="2199935124"/>
                  </a:ext>
                </a:extLst>
              </a:tr>
              <a:tr h="473349">
                <a:tc gridSpan="5">
                  <a:txBody>
                    <a:bodyPr/>
                    <a:lstStyle/>
                    <a:p>
                      <a:pPr algn="ctr"/>
                      <a:r>
                        <a:rPr lang="pt-BR" sz="1800" dirty="0"/>
                        <a:t>Receita corrente Líquida</a:t>
                      </a:r>
                    </a:p>
                  </a:txBody>
                  <a:tcPr/>
                </a:tc>
                <a:tc hMerge="1">
                  <a:txBody>
                    <a:bodyPr/>
                    <a:lstStyle/>
                    <a:p>
                      <a:endParaRPr lang="pt-BR" sz="1000" dirty="0"/>
                    </a:p>
                  </a:txBody>
                  <a:tcPr/>
                </a:tc>
                <a:tc hMerge="1">
                  <a:txBody>
                    <a:bodyPr/>
                    <a:lstStyle/>
                    <a:p>
                      <a:endParaRPr lang="pt-BR" sz="1000" dirty="0"/>
                    </a:p>
                  </a:txBody>
                  <a:tcPr/>
                </a:tc>
                <a:tc hMerge="1">
                  <a:txBody>
                    <a:bodyPr/>
                    <a:lstStyle/>
                    <a:p>
                      <a:endParaRPr lang="pt-BR" sz="1000" dirty="0"/>
                    </a:p>
                  </a:txBody>
                  <a:tcPr/>
                </a:tc>
                <a:tc hMerge="1">
                  <a:txBody>
                    <a:bodyPr/>
                    <a:lstStyle/>
                    <a:p>
                      <a:endParaRPr dirty="0"/>
                    </a:p>
                  </a:txBody>
                  <a:tcPr/>
                </a:tc>
                <a:tc gridSpan="9">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pt-BR" dirty="0"/>
                        <a:t>49.935.111,80</a:t>
                      </a:r>
                      <a:endParaRPr lang="pt-BR" b="1" dirty="0">
                        <a:latin typeface="Arial" pitchFamily="34" charset="0"/>
                        <a:cs typeface="Arial" pitchFamily="34" charset="0"/>
                      </a:endParaRPr>
                    </a:p>
                  </a:txBody>
                  <a:tcPr/>
                </a:tc>
                <a:tc hMerge="1">
                  <a:txBody>
                    <a:bodyPr/>
                    <a:lstStyle/>
                    <a:p>
                      <a:endParaRPr lang="pt-BR" sz="1000" dirty="0"/>
                    </a:p>
                  </a:txBody>
                  <a:tcPr/>
                </a:tc>
                <a:tc hMerge="1">
                  <a:txBody>
                    <a:bodyPr/>
                    <a:lstStyle/>
                    <a:p>
                      <a:endParaRPr lang="pt-BR" sz="1000" dirty="0"/>
                    </a:p>
                  </a:txBody>
                  <a:tcPr/>
                </a:tc>
                <a:tc hMerge="1">
                  <a:txBody>
                    <a:bodyPr/>
                    <a:lstStyle/>
                    <a:p>
                      <a:endParaRPr lang="pt-BR" sz="1000" dirty="0"/>
                    </a:p>
                  </a:txBody>
                  <a:tcPr/>
                </a:tc>
                <a:tc hMerge="1">
                  <a:txBody>
                    <a:bodyPr/>
                    <a:lstStyle/>
                    <a:p>
                      <a:endParaRPr lang="pt-BR" sz="1000" dirty="0"/>
                    </a:p>
                  </a:txBody>
                  <a:tcPr/>
                </a:tc>
                <a:tc hMerge="1">
                  <a:txBody>
                    <a:bodyPr/>
                    <a:lstStyle/>
                    <a:p>
                      <a:endParaRPr lang="pt-BR" sz="1000" dirty="0"/>
                    </a:p>
                  </a:txBody>
                  <a:tcPr/>
                </a:tc>
                <a:tc hMerge="1">
                  <a:txBody>
                    <a:bodyPr/>
                    <a:lstStyle/>
                    <a:p>
                      <a:endParaRPr lang="pt-BR" sz="1000" dirty="0"/>
                    </a:p>
                  </a:txBody>
                  <a:tcPr/>
                </a:tc>
                <a:tc hMerge="1">
                  <a:txBody>
                    <a:bodyPr/>
                    <a:lstStyle/>
                    <a:p>
                      <a:endParaRPr lang="pt-BR" sz="1000" dirty="0"/>
                    </a:p>
                  </a:txBody>
                  <a:tcPr/>
                </a:tc>
                <a:tc hMerge="1">
                  <a:txBody>
                    <a:bodyPr/>
                    <a:lstStyle/>
                    <a:p>
                      <a:endParaRPr lang="pt-BR" sz="1000" dirty="0"/>
                    </a:p>
                  </a:txBody>
                  <a:tcPr/>
                </a:tc>
                <a:extLst>
                  <a:ext uri="{0D108BD9-81ED-4DB2-BD59-A6C34878D82A}">
                    <a16:rowId xmlns:a16="http://schemas.microsoft.com/office/drawing/2014/main" val="2442684588"/>
                  </a:ext>
                </a:extLst>
              </a:tr>
              <a:tr h="473349">
                <a:tc gridSpan="5">
                  <a:txBody>
                    <a:bodyPr/>
                    <a:lstStyle/>
                    <a:p>
                      <a:pPr algn="ctr"/>
                      <a:r>
                        <a:rPr lang="pt-BR" sz="1800" b="1" dirty="0"/>
                        <a:t>%</a:t>
                      </a:r>
                    </a:p>
                  </a:txBody>
                  <a:tcPr>
                    <a:solidFill>
                      <a:schemeClr val="bg2">
                        <a:lumMod val="60000"/>
                        <a:lumOff val="40000"/>
                      </a:schemeClr>
                    </a:solidFill>
                  </a:tcPr>
                </a:tc>
                <a:tc hMerge="1">
                  <a:txBody>
                    <a:bodyPr/>
                    <a:lstStyle/>
                    <a:p>
                      <a:endParaRPr lang="pt-BR" sz="1000" dirty="0"/>
                    </a:p>
                  </a:txBody>
                  <a:tcPr/>
                </a:tc>
                <a:tc hMerge="1">
                  <a:txBody>
                    <a:bodyPr/>
                    <a:lstStyle/>
                    <a:p>
                      <a:endParaRPr lang="pt-BR" sz="1000" dirty="0"/>
                    </a:p>
                  </a:txBody>
                  <a:tcPr/>
                </a:tc>
                <a:tc hMerge="1">
                  <a:txBody>
                    <a:bodyPr/>
                    <a:lstStyle/>
                    <a:p>
                      <a:endParaRPr lang="pt-BR" sz="1000" dirty="0"/>
                    </a:p>
                  </a:txBody>
                  <a:tcPr/>
                </a:tc>
                <a:tc hMerge="1">
                  <a:txBody>
                    <a:bodyPr/>
                    <a:lstStyle/>
                    <a:p>
                      <a:endParaRPr dirty="0"/>
                    </a:p>
                  </a:txBody>
                  <a:tcPr/>
                </a:tc>
                <a:tc gridSpan="9">
                  <a:txBody>
                    <a:bodyPr/>
                    <a:lstStyle/>
                    <a:p>
                      <a:pPr algn="ctr"/>
                      <a:r>
                        <a:rPr lang="pt-BR" sz="1800" b="1" dirty="0">
                          <a:latin typeface="Arial" panose="020B0604020202020204" pitchFamily="34" charset="0"/>
                          <a:cs typeface="Arial" panose="020B0604020202020204" pitchFamily="34" charset="0"/>
                        </a:rPr>
                        <a:t>51,45</a:t>
                      </a:r>
                    </a:p>
                  </a:txBody>
                  <a:tcPr>
                    <a:solidFill>
                      <a:schemeClr val="bg2">
                        <a:lumMod val="60000"/>
                        <a:lumOff val="40000"/>
                      </a:schemeClr>
                    </a:solidFill>
                  </a:tcPr>
                </a:tc>
                <a:tc hMerge="1">
                  <a:txBody>
                    <a:bodyPr/>
                    <a:lstStyle/>
                    <a:p>
                      <a:endParaRPr lang="pt-BR" sz="1000" dirty="0"/>
                    </a:p>
                  </a:txBody>
                  <a:tcPr/>
                </a:tc>
                <a:tc hMerge="1">
                  <a:txBody>
                    <a:bodyPr/>
                    <a:lstStyle/>
                    <a:p>
                      <a:endParaRPr lang="pt-BR" sz="1000" dirty="0"/>
                    </a:p>
                  </a:txBody>
                  <a:tcPr/>
                </a:tc>
                <a:tc hMerge="1">
                  <a:txBody>
                    <a:bodyPr/>
                    <a:lstStyle/>
                    <a:p>
                      <a:endParaRPr lang="pt-BR" sz="1000" dirty="0"/>
                    </a:p>
                  </a:txBody>
                  <a:tcPr/>
                </a:tc>
                <a:tc hMerge="1">
                  <a:txBody>
                    <a:bodyPr/>
                    <a:lstStyle/>
                    <a:p>
                      <a:endParaRPr lang="pt-BR" sz="1000" dirty="0"/>
                    </a:p>
                  </a:txBody>
                  <a:tcPr/>
                </a:tc>
                <a:tc hMerge="1">
                  <a:txBody>
                    <a:bodyPr/>
                    <a:lstStyle/>
                    <a:p>
                      <a:endParaRPr lang="pt-BR" sz="1000" dirty="0"/>
                    </a:p>
                  </a:txBody>
                  <a:tcPr/>
                </a:tc>
                <a:tc hMerge="1">
                  <a:txBody>
                    <a:bodyPr/>
                    <a:lstStyle/>
                    <a:p>
                      <a:endParaRPr lang="pt-BR" sz="1000" dirty="0"/>
                    </a:p>
                  </a:txBody>
                  <a:tcPr/>
                </a:tc>
                <a:tc hMerge="1">
                  <a:txBody>
                    <a:bodyPr/>
                    <a:lstStyle/>
                    <a:p>
                      <a:endParaRPr lang="pt-BR" sz="1000" dirty="0"/>
                    </a:p>
                  </a:txBody>
                  <a:tcPr/>
                </a:tc>
                <a:tc hMerge="1">
                  <a:txBody>
                    <a:bodyPr/>
                    <a:lstStyle/>
                    <a:p>
                      <a:endParaRPr lang="pt-BR" sz="1000" dirty="0"/>
                    </a:p>
                  </a:txBody>
                  <a:tcPr/>
                </a:tc>
                <a:extLst>
                  <a:ext uri="{0D108BD9-81ED-4DB2-BD59-A6C34878D82A}">
                    <a16:rowId xmlns:a16="http://schemas.microsoft.com/office/drawing/2014/main" val="2664454198"/>
                  </a:ext>
                </a:extLst>
              </a:tr>
              <a:tr h="473349">
                <a:tc gridSpan="14">
                  <a:txBody>
                    <a:bodyPr/>
                    <a:lstStyle/>
                    <a:p>
                      <a:pPr algn="ctr"/>
                      <a:r>
                        <a:rPr lang="pt-BR" sz="1200" b="0" dirty="0">
                          <a:latin typeface="Arial" panose="020B0604020202020204" pitchFamily="34" charset="0"/>
                          <a:cs typeface="Arial" panose="020B0604020202020204" pitchFamily="34" charset="0"/>
                        </a:rPr>
                        <a:t>Metodologia de cálculo:  média do 2º Quadrimestre multiplicada por  4 meses +1/2 Parcela(13º)salário</a:t>
                      </a:r>
                    </a:p>
                  </a:txBody>
                  <a:tcPr>
                    <a:solidFill>
                      <a:schemeClr val="bg2">
                        <a:lumMod val="60000"/>
                        <a:lumOff val="40000"/>
                      </a:schemeClr>
                    </a:solidFill>
                  </a:tcPr>
                </a:tc>
                <a:tc hMerge="1">
                  <a:txBody>
                    <a:bodyPr/>
                    <a:lstStyle/>
                    <a:p>
                      <a:endParaRPr lang="pt-BR"/>
                    </a:p>
                  </a:txBody>
                  <a:tcPr/>
                </a:tc>
                <a:tc hMerge="1">
                  <a:txBody>
                    <a:bodyPr/>
                    <a:lstStyle/>
                    <a:p>
                      <a:endParaRPr lang="pt-BR"/>
                    </a:p>
                  </a:txBody>
                  <a:tcPr/>
                </a:tc>
                <a:tc hMerge="1">
                  <a:txBody>
                    <a:bodyPr/>
                    <a:lstStyle/>
                    <a:p>
                      <a:endParaRPr lang="pt-BR"/>
                    </a:p>
                  </a:txBody>
                  <a:tcPr/>
                </a:tc>
                <a:tc hMerge="1">
                  <a:txBody>
                    <a:bodyPr/>
                    <a:lstStyle/>
                    <a:p>
                      <a:endParaRPr lang="pt-BR"/>
                    </a:p>
                  </a:txBody>
                  <a:tcPr/>
                </a:tc>
                <a:tc hMerge="1">
                  <a:txBody>
                    <a:bodyPr/>
                    <a:lstStyle/>
                    <a:p>
                      <a:pPr algn="ctr"/>
                      <a:endParaRPr lang="pt-BR" sz="1800" b="1" dirty="0">
                        <a:latin typeface="Arial" panose="020B0604020202020204" pitchFamily="34" charset="0"/>
                        <a:cs typeface="Arial" panose="020B0604020202020204" pitchFamily="34" charset="0"/>
                      </a:endParaRPr>
                    </a:p>
                  </a:txBody>
                  <a:tcPr>
                    <a:solidFill>
                      <a:schemeClr val="bg2">
                        <a:lumMod val="60000"/>
                        <a:lumOff val="40000"/>
                      </a:schemeClr>
                    </a:solidFill>
                  </a:tcPr>
                </a:tc>
                <a:tc hMerge="1">
                  <a:txBody>
                    <a:bodyPr/>
                    <a:lstStyle/>
                    <a:p>
                      <a:endParaRPr lang="pt-BR"/>
                    </a:p>
                  </a:txBody>
                  <a:tcPr/>
                </a:tc>
                <a:tc hMerge="1">
                  <a:txBody>
                    <a:bodyPr/>
                    <a:lstStyle/>
                    <a:p>
                      <a:endParaRPr lang="pt-BR"/>
                    </a:p>
                  </a:txBody>
                  <a:tcPr/>
                </a:tc>
                <a:tc hMerge="1">
                  <a:txBody>
                    <a:bodyPr/>
                    <a:lstStyle/>
                    <a:p>
                      <a:endParaRPr lang="pt-BR"/>
                    </a:p>
                  </a:txBody>
                  <a:tcPr/>
                </a:tc>
                <a:tc hMerge="1">
                  <a:txBody>
                    <a:bodyPr/>
                    <a:lstStyle/>
                    <a:p>
                      <a:endParaRPr lang="pt-BR"/>
                    </a:p>
                  </a:txBody>
                  <a:tcPr/>
                </a:tc>
                <a:tc hMerge="1">
                  <a:txBody>
                    <a:bodyPr/>
                    <a:lstStyle/>
                    <a:p>
                      <a:endParaRPr lang="pt-BR"/>
                    </a:p>
                  </a:txBody>
                  <a:tcPr/>
                </a:tc>
                <a:tc hMerge="1">
                  <a:txBody>
                    <a:bodyPr/>
                    <a:lstStyle/>
                    <a:p>
                      <a:endParaRPr lang="pt-BR"/>
                    </a:p>
                  </a:txBody>
                  <a:tcPr/>
                </a:tc>
                <a:tc hMerge="1">
                  <a:txBody>
                    <a:bodyPr/>
                    <a:lstStyle/>
                    <a:p>
                      <a:endParaRPr lang="pt-BR"/>
                    </a:p>
                  </a:txBody>
                  <a:tcPr/>
                </a:tc>
                <a:tc hMerge="1">
                  <a:txBody>
                    <a:bodyPr/>
                    <a:lstStyle/>
                    <a:p>
                      <a:endParaRPr lang="pt-BR"/>
                    </a:p>
                  </a:txBody>
                  <a:tcPr/>
                </a:tc>
                <a:extLst>
                  <a:ext uri="{0D108BD9-81ED-4DB2-BD59-A6C34878D82A}">
                    <a16:rowId xmlns:a16="http://schemas.microsoft.com/office/drawing/2014/main" val="3273683739"/>
                  </a:ext>
                </a:extLst>
              </a:tr>
            </a:tbl>
          </a:graphicData>
        </a:graphic>
      </p:graphicFrame>
    </p:spTree>
    <p:extLst>
      <p:ext uri="{BB962C8B-B14F-4D97-AF65-F5344CB8AC3E}">
        <p14:creationId xmlns:p14="http://schemas.microsoft.com/office/powerpoint/2010/main" val="116941433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457200" y="1196752"/>
            <a:ext cx="8229600" cy="4929411"/>
          </a:xfrm>
        </p:spPr>
        <p:txBody>
          <a:bodyPr/>
          <a:lstStyle/>
          <a:p>
            <a:pPr>
              <a:buNone/>
            </a:pPr>
            <a:endParaRPr lang="pt-BR" sz="1600" dirty="0"/>
          </a:p>
          <a:p>
            <a:pPr>
              <a:buNone/>
            </a:pPr>
            <a:endParaRPr lang="pt-BR" dirty="0"/>
          </a:p>
        </p:txBody>
      </p:sp>
      <p:sp>
        <p:nvSpPr>
          <p:cNvPr id="2" name="Título 1"/>
          <p:cNvSpPr>
            <a:spLocks noGrp="1"/>
          </p:cNvSpPr>
          <p:nvPr>
            <p:ph type="title"/>
          </p:nvPr>
        </p:nvSpPr>
        <p:spPr/>
        <p:txBody>
          <a:bodyPr/>
          <a:lstStyle/>
          <a:p>
            <a:pPr algn="ctr"/>
            <a:r>
              <a:rPr lang="pt-BR" b="1" dirty="0">
                <a:solidFill>
                  <a:schemeClr val="tx1"/>
                </a:solidFill>
              </a:rPr>
              <a:t>SAÚDE</a:t>
            </a:r>
          </a:p>
        </p:txBody>
      </p:sp>
      <p:graphicFrame>
        <p:nvGraphicFramePr>
          <p:cNvPr id="4" name="Tabela 3"/>
          <p:cNvGraphicFramePr>
            <a:graphicFrameLocks noGrp="1"/>
          </p:cNvGraphicFramePr>
          <p:nvPr>
            <p:extLst>
              <p:ext uri="{D42A27DB-BD31-4B8C-83A1-F6EECF244321}">
                <p14:modId xmlns:p14="http://schemas.microsoft.com/office/powerpoint/2010/main" val="1854932746"/>
              </p:ext>
            </p:extLst>
          </p:nvPr>
        </p:nvGraphicFramePr>
        <p:xfrm>
          <a:off x="214282" y="1628800"/>
          <a:ext cx="8643998" cy="4824535"/>
        </p:xfrm>
        <a:graphic>
          <a:graphicData uri="http://schemas.openxmlformats.org/drawingml/2006/table">
            <a:tbl>
              <a:tblPr firstRow="1" bandRow="1">
                <a:tableStyleId>{5C22544A-7EE6-4342-B048-85BDC9FD1C3A}</a:tableStyleId>
              </a:tblPr>
              <a:tblGrid>
                <a:gridCol w="4321999">
                  <a:extLst>
                    <a:ext uri="{9D8B030D-6E8A-4147-A177-3AD203B41FA5}">
                      <a16:colId xmlns:a16="http://schemas.microsoft.com/office/drawing/2014/main" val="20000"/>
                    </a:ext>
                  </a:extLst>
                </a:gridCol>
                <a:gridCol w="4321999">
                  <a:extLst>
                    <a:ext uri="{9D8B030D-6E8A-4147-A177-3AD203B41FA5}">
                      <a16:colId xmlns:a16="http://schemas.microsoft.com/office/drawing/2014/main" val="20001"/>
                    </a:ext>
                  </a:extLst>
                </a:gridCol>
              </a:tblGrid>
              <a:tr h="964907">
                <a:tc gridSpan="2">
                  <a:txBody>
                    <a:bodyPr/>
                    <a:lstStyle/>
                    <a:p>
                      <a:pPr algn="ctr"/>
                      <a:r>
                        <a:rPr lang="pt-BR" dirty="0">
                          <a:latin typeface="Arial" panose="020B0604020202020204" pitchFamily="34" charset="0"/>
                          <a:cs typeface="Arial" panose="020B0604020202020204" pitchFamily="34" charset="0"/>
                        </a:rPr>
                        <a:t>GASTOS</a:t>
                      </a:r>
                      <a:r>
                        <a:rPr lang="pt-BR" baseline="0" dirty="0">
                          <a:latin typeface="Arial" panose="020B0604020202020204" pitchFamily="34" charset="0"/>
                          <a:cs typeface="Arial" panose="020B0604020202020204" pitchFamily="34" charset="0"/>
                        </a:rPr>
                        <a:t> COM SAÚDE / </a:t>
                      </a:r>
                      <a:r>
                        <a:rPr lang="pt-BR" dirty="0">
                          <a:latin typeface="Arial" panose="020B0604020202020204" pitchFamily="34" charset="0"/>
                          <a:cs typeface="Arial" panose="020B0604020202020204" pitchFamily="34" charset="0"/>
                        </a:rPr>
                        <a:t>JANEIRO</a:t>
                      </a:r>
                      <a:r>
                        <a:rPr lang="pt-BR" baseline="0" dirty="0">
                          <a:latin typeface="Arial" panose="020B0604020202020204" pitchFamily="34" charset="0"/>
                          <a:cs typeface="Arial" panose="020B0604020202020204" pitchFamily="34" charset="0"/>
                        </a:rPr>
                        <a:t> A AGOSTO - 2025</a:t>
                      </a:r>
                      <a:endParaRPr lang="pt-BR" dirty="0">
                        <a:latin typeface="Arial" panose="020B0604020202020204" pitchFamily="34" charset="0"/>
                        <a:cs typeface="Arial" panose="020B0604020202020204" pitchFamily="34" charset="0"/>
                      </a:endParaRPr>
                    </a:p>
                  </a:txBody>
                  <a:tcPr anchor="ctr">
                    <a:solidFill>
                      <a:schemeClr val="bg2">
                        <a:lumMod val="60000"/>
                        <a:lumOff val="40000"/>
                      </a:schemeClr>
                    </a:solidFill>
                  </a:tcPr>
                </a:tc>
                <a:tc hMerge="1">
                  <a:txBody>
                    <a:bodyPr/>
                    <a:lstStyle/>
                    <a:p>
                      <a:pPr algn="ctr"/>
                      <a:endParaRPr lang="pt-BR" dirty="0"/>
                    </a:p>
                  </a:txBody>
                  <a:tcPr anchor="ctr"/>
                </a:tc>
                <a:extLst>
                  <a:ext uri="{0D108BD9-81ED-4DB2-BD59-A6C34878D82A}">
                    <a16:rowId xmlns:a16="http://schemas.microsoft.com/office/drawing/2014/main" val="10000"/>
                  </a:ext>
                </a:extLst>
              </a:tr>
              <a:tr h="964907">
                <a:tc>
                  <a:txBody>
                    <a:bodyPr/>
                    <a:lstStyle/>
                    <a:p>
                      <a:pPr algn="ctr"/>
                      <a:r>
                        <a:rPr lang="pt-BR" b="1" dirty="0">
                          <a:latin typeface="Arial" panose="020B0604020202020204" pitchFamily="34" charset="0"/>
                          <a:cs typeface="Arial" panose="020B0604020202020204" pitchFamily="34" charset="0"/>
                        </a:rPr>
                        <a:t>RECEITAS</a:t>
                      </a:r>
                      <a:r>
                        <a:rPr lang="pt-BR" b="1" baseline="0" dirty="0">
                          <a:latin typeface="Arial" panose="020B0604020202020204" pitchFamily="34" charset="0"/>
                          <a:cs typeface="Arial" panose="020B0604020202020204" pitchFamily="34" charset="0"/>
                        </a:rPr>
                        <a:t> ARRECADADAS</a:t>
                      </a:r>
                      <a:endParaRPr lang="pt-BR" b="1" dirty="0">
                        <a:latin typeface="Arial" panose="020B0604020202020204" pitchFamily="34" charset="0"/>
                        <a:cs typeface="Arial" panose="020B0604020202020204" pitchFamily="34" charset="0"/>
                      </a:endParaRPr>
                    </a:p>
                  </a:txBody>
                  <a:tcPr anchor="ctr"/>
                </a:tc>
                <a:tc>
                  <a:txBody>
                    <a:bodyPr/>
                    <a:lstStyle/>
                    <a:p>
                      <a:pPr algn="ctr"/>
                      <a:r>
                        <a:rPr lang="pt-BR" b="1" dirty="0">
                          <a:latin typeface="Arial" panose="020B0604020202020204" pitchFamily="34" charset="0"/>
                          <a:cs typeface="Arial" panose="020B0604020202020204" pitchFamily="34" charset="0"/>
                        </a:rPr>
                        <a:t>APLICAÇÃO EM SAÚDE</a:t>
                      </a:r>
                    </a:p>
                  </a:txBody>
                  <a:tcPr anchor="ctr"/>
                </a:tc>
                <a:extLst>
                  <a:ext uri="{0D108BD9-81ED-4DB2-BD59-A6C34878D82A}">
                    <a16:rowId xmlns:a16="http://schemas.microsoft.com/office/drawing/2014/main" val="10001"/>
                  </a:ext>
                </a:extLst>
              </a:tr>
              <a:tr h="964907">
                <a:tc>
                  <a:txBody>
                    <a:bodyPr/>
                    <a:lstStyle/>
                    <a:p>
                      <a:pPr algn="ctr"/>
                      <a:r>
                        <a:rPr lang="pt-BR" dirty="0">
                          <a:latin typeface="Arial" panose="020B0604020202020204" pitchFamily="34" charset="0"/>
                          <a:cs typeface="Arial" panose="020B0604020202020204" pitchFamily="34" charset="0"/>
                        </a:rPr>
                        <a:t>24.649.145,69 </a:t>
                      </a:r>
                      <a:endParaRPr lang="pt-BR" sz="1800" dirty="0">
                        <a:latin typeface="Arial" pitchFamily="34" charset="0"/>
                        <a:cs typeface="Arial" pitchFamily="34" charset="0"/>
                      </a:endParaRPr>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pt-BR" dirty="0">
                          <a:latin typeface="Arial" panose="020B0604020202020204" pitchFamily="34" charset="0"/>
                          <a:cs typeface="Arial" panose="020B0604020202020204" pitchFamily="34" charset="0"/>
                        </a:rPr>
                        <a:t>5.772.728,19</a:t>
                      </a:r>
                      <a:endParaRPr lang="pt-BR" b="1" dirty="0">
                        <a:latin typeface="Arial" pitchFamily="34" charset="0"/>
                        <a:cs typeface="Arial" pitchFamily="34" charset="0"/>
                      </a:endParaRPr>
                    </a:p>
                  </a:txBody>
                  <a:tcPr anchor="ctr"/>
                </a:tc>
                <a:extLst>
                  <a:ext uri="{0D108BD9-81ED-4DB2-BD59-A6C34878D82A}">
                    <a16:rowId xmlns:a16="http://schemas.microsoft.com/office/drawing/2014/main" val="10002"/>
                  </a:ext>
                </a:extLst>
              </a:tr>
              <a:tr h="964907">
                <a:tc>
                  <a:txBody>
                    <a:bodyPr/>
                    <a:lstStyle/>
                    <a:p>
                      <a:pPr algn="ctr"/>
                      <a:r>
                        <a:rPr lang="pt-BR" b="1" dirty="0">
                          <a:latin typeface="Arial" panose="020B0604020202020204" pitchFamily="34" charset="0"/>
                          <a:cs typeface="Arial" panose="020B0604020202020204" pitchFamily="34" charset="0"/>
                        </a:rPr>
                        <a:t>Percentual</a:t>
                      </a:r>
                      <a:r>
                        <a:rPr lang="pt-BR" b="1" baseline="0" dirty="0">
                          <a:latin typeface="Arial" panose="020B0604020202020204" pitchFamily="34" charset="0"/>
                          <a:cs typeface="Arial" panose="020B0604020202020204" pitchFamily="34" charset="0"/>
                        </a:rPr>
                        <a:t> de Aplicação (%)</a:t>
                      </a:r>
                      <a:endParaRPr lang="pt-BR" b="1" dirty="0">
                        <a:latin typeface="Arial" panose="020B0604020202020204" pitchFamily="34" charset="0"/>
                        <a:cs typeface="Arial" panose="020B0604020202020204" pitchFamily="34" charset="0"/>
                      </a:endParaRPr>
                    </a:p>
                  </a:txBody>
                  <a:tcPr anchor="ctr"/>
                </a:tc>
                <a:tc>
                  <a:txBody>
                    <a:bodyPr/>
                    <a:lstStyle/>
                    <a:p>
                      <a:pPr algn="ctr"/>
                      <a:r>
                        <a:rPr lang="pt-BR" dirty="0">
                          <a:latin typeface="Arial" panose="020B0604020202020204" pitchFamily="34" charset="0"/>
                          <a:cs typeface="Arial" panose="020B0604020202020204" pitchFamily="34" charset="0"/>
                        </a:rPr>
                        <a:t>23,41%</a:t>
                      </a:r>
                      <a:endParaRPr lang="pt-BR" sz="1800" dirty="0">
                        <a:latin typeface="Arial" pitchFamily="34" charset="0"/>
                        <a:cs typeface="Arial" pitchFamily="34" charset="0"/>
                      </a:endParaRPr>
                    </a:p>
                  </a:txBody>
                  <a:tcPr anchor="ctr"/>
                </a:tc>
                <a:extLst>
                  <a:ext uri="{0D108BD9-81ED-4DB2-BD59-A6C34878D82A}">
                    <a16:rowId xmlns:a16="http://schemas.microsoft.com/office/drawing/2014/main" val="10003"/>
                  </a:ext>
                </a:extLst>
              </a:tr>
              <a:tr h="964907">
                <a:tc>
                  <a:txBody>
                    <a:bodyPr/>
                    <a:lstStyle/>
                    <a:p>
                      <a:pPr algn="ctr"/>
                      <a:r>
                        <a:rPr lang="pt-BR" dirty="0">
                          <a:latin typeface="Arial" panose="020B0604020202020204" pitchFamily="34" charset="0"/>
                          <a:cs typeface="Arial" panose="020B0604020202020204" pitchFamily="34" charset="0"/>
                        </a:rPr>
                        <a:t>Valor</a:t>
                      </a:r>
                      <a:r>
                        <a:rPr lang="pt-BR" baseline="0" dirty="0">
                          <a:latin typeface="Arial" panose="020B0604020202020204" pitchFamily="34" charset="0"/>
                          <a:cs typeface="Arial" panose="020B0604020202020204" pitchFamily="34" charset="0"/>
                        </a:rPr>
                        <a:t> Mínimo (15%) Art. 198 – CF/88</a:t>
                      </a:r>
                      <a:endParaRPr lang="pt-BR" dirty="0">
                        <a:latin typeface="Arial" panose="020B0604020202020204" pitchFamily="34" charset="0"/>
                        <a:cs typeface="Arial" panose="020B0604020202020204" pitchFamily="34" charset="0"/>
                      </a:endParaRPr>
                    </a:p>
                  </a:txBody>
                  <a:tcPr anchor="ctr"/>
                </a:tc>
                <a:tc>
                  <a:txBody>
                    <a:bodyPr/>
                    <a:lstStyle/>
                    <a:p>
                      <a:pPr algn="ctr"/>
                      <a:r>
                        <a:rPr lang="pt-BR" dirty="0">
                          <a:latin typeface="Arial" pitchFamily="34" charset="0"/>
                          <a:cs typeface="Arial" pitchFamily="34" charset="0"/>
                        </a:rPr>
                        <a:t>3.697.371,85 </a:t>
                      </a:r>
                    </a:p>
                  </a:txBody>
                  <a:tcPr anchor="ctr"/>
                </a:tc>
                <a:extLst>
                  <a:ext uri="{0D108BD9-81ED-4DB2-BD59-A6C34878D82A}">
                    <a16:rowId xmlns:a16="http://schemas.microsoft.com/office/drawing/2014/main" val="10004"/>
                  </a:ext>
                </a:extLst>
              </a:tr>
            </a:tbl>
          </a:graphicData>
        </a:graphic>
      </p:graphicFrame>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457200" y="1196752"/>
            <a:ext cx="8229600" cy="4929411"/>
          </a:xfrm>
        </p:spPr>
        <p:txBody>
          <a:bodyPr/>
          <a:lstStyle/>
          <a:p>
            <a:pPr>
              <a:buNone/>
            </a:pPr>
            <a:endParaRPr lang="pt-BR" sz="1600" dirty="0"/>
          </a:p>
          <a:p>
            <a:pPr>
              <a:buNone/>
            </a:pPr>
            <a:endParaRPr lang="pt-BR" dirty="0"/>
          </a:p>
        </p:txBody>
      </p:sp>
      <p:sp>
        <p:nvSpPr>
          <p:cNvPr id="2" name="Título 1"/>
          <p:cNvSpPr>
            <a:spLocks noGrp="1"/>
          </p:cNvSpPr>
          <p:nvPr>
            <p:ph type="title"/>
          </p:nvPr>
        </p:nvSpPr>
        <p:spPr/>
        <p:txBody>
          <a:bodyPr/>
          <a:lstStyle/>
          <a:p>
            <a:pPr algn="ctr"/>
            <a:r>
              <a:rPr lang="pt-BR" b="1" dirty="0">
                <a:solidFill>
                  <a:schemeClr val="tx1"/>
                </a:solidFill>
              </a:rPr>
              <a:t>ENSINO</a:t>
            </a:r>
          </a:p>
        </p:txBody>
      </p:sp>
      <p:graphicFrame>
        <p:nvGraphicFramePr>
          <p:cNvPr id="4" name="Tabela 3"/>
          <p:cNvGraphicFramePr>
            <a:graphicFrameLocks noGrp="1"/>
          </p:cNvGraphicFramePr>
          <p:nvPr>
            <p:extLst>
              <p:ext uri="{D42A27DB-BD31-4B8C-83A1-F6EECF244321}">
                <p14:modId xmlns:p14="http://schemas.microsoft.com/office/powerpoint/2010/main" val="703684347"/>
              </p:ext>
            </p:extLst>
          </p:nvPr>
        </p:nvGraphicFramePr>
        <p:xfrm>
          <a:off x="251520" y="1628800"/>
          <a:ext cx="8640960" cy="4824535"/>
        </p:xfrm>
        <a:graphic>
          <a:graphicData uri="http://schemas.openxmlformats.org/drawingml/2006/table">
            <a:tbl>
              <a:tblPr firstRow="1" bandRow="1">
                <a:tableStyleId>{5C22544A-7EE6-4342-B048-85BDC9FD1C3A}</a:tableStyleId>
              </a:tblPr>
              <a:tblGrid>
                <a:gridCol w="4320480">
                  <a:extLst>
                    <a:ext uri="{9D8B030D-6E8A-4147-A177-3AD203B41FA5}">
                      <a16:colId xmlns:a16="http://schemas.microsoft.com/office/drawing/2014/main" val="20000"/>
                    </a:ext>
                  </a:extLst>
                </a:gridCol>
                <a:gridCol w="4320480">
                  <a:extLst>
                    <a:ext uri="{9D8B030D-6E8A-4147-A177-3AD203B41FA5}">
                      <a16:colId xmlns:a16="http://schemas.microsoft.com/office/drawing/2014/main" val="20001"/>
                    </a:ext>
                  </a:extLst>
                </a:gridCol>
              </a:tblGrid>
              <a:tr h="964907">
                <a:tc gridSpan="2">
                  <a:txBody>
                    <a:bodyPr/>
                    <a:lstStyle/>
                    <a:p>
                      <a:pPr algn="ctr"/>
                      <a:r>
                        <a:rPr lang="pt-BR" sz="1800" dirty="0">
                          <a:latin typeface="Arial" panose="020B0604020202020204" pitchFamily="34" charset="0"/>
                          <a:cs typeface="Arial" panose="020B0604020202020204" pitchFamily="34" charset="0"/>
                        </a:rPr>
                        <a:t>GASTOS</a:t>
                      </a:r>
                      <a:r>
                        <a:rPr lang="pt-BR" sz="1800" baseline="0" dirty="0">
                          <a:latin typeface="Arial" panose="020B0604020202020204" pitchFamily="34" charset="0"/>
                          <a:cs typeface="Arial" panose="020B0604020202020204" pitchFamily="34" charset="0"/>
                        </a:rPr>
                        <a:t> COM ENSINO / </a:t>
                      </a:r>
                      <a:r>
                        <a:rPr lang="pt-BR" sz="1800" dirty="0">
                          <a:latin typeface="Arial" panose="020B0604020202020204" pitchFamily="34" charset="0"/>
                          <a:cs typeface="Arial" panose="020B0604020202020204" pitchFamily="34" charset="0"/>
                        </a:rPr>
                        <a:t>JANEIRO</a:t>
                      </a:r>
                      <a:r>
                        <a:rPr lang="pt-BR" sz="1800" baseline="0" dirty="0">
                          <a:latin typeface="Arial" panose="020B0604020202020204" pitchFamily="34" charset="0"/>
                          <a:cs typeface="Arial" panose="020B0604020202020204" pitchFamily="34" charset="0"/>
                        </a:rPr>
                        <a:t> A AGOSTO- 2025</a:t>
                      </a:r>
                      <a:endParaRPr lang="pt-BR" sz="1800" dirty="0">
                        <a:latin typeface="Arial" panose="020B0604020202020204" pitchFamily="34" charset="0"/>
                        <a:cs typeface="Arial" panose="020B0604020202020204" pitchFamily="34" charset="0"/>
                      </a:endParaRPr>
                    </a:p>
                  </a:txBody>
                  <a:tcPr anchor="ctr">
                    <a:solidFill>
                      <a:schemeClr val="bg2">
                        <a:lumMod val="60000"/>
                        <a:lumOff val="40000"/>
                      </a:schemeClr>
                    </a:solidFill>
                  </a:tcPr>
                </a:tc>
                <a:tc hMerge="1">
                  <a:txBody>
                    <a:bodyPr/>
                    <a:lstStyle/>
                    <a:p>
                      <a:pPr algn="ctr"/>
                      <a:endParaRPr lang="pt-BR" dirty="0"/>
                    </a:p>
                  </a:txBody>
                  <a:tcPr anchor="ctr"/>
                </a:tc>
                <a:extLst>
                  <a:ext uri="{0D108BD9-81ED-4DB2-BD59-A6C34878D82A}">
                    <a16:rowId xmlns:a16="http://schemas.microsoft.com/office/drawing/2014/main" val="10000"/>
                  </a:ext>
                </a:extLst>
              </a:tr>
              <a:tr h="964907">
                <a:tc>
                  <a:txBody>
                    <a:bodyPr/>
                    <a:lstStyle/>
                    <a:p>
                      <a:pPr algn="ctr"/>
                      <a:r>
                        <a:rPr lang="pt-BR" sz="1800" b="1" dirty="0">
                          <a:latin typeface="Arial" panose="020B0604020202020204" pitchFamily="34" charset="0"/>
                          <a:cs typeface="Arial" panose="020B0604020202020204" pitchFamily="34" charset="0"/>
                        </a:rPr>
                        <a:t>RECEITAS</a:t>
                      </a:r>
                      <a:r>
                        <a:rPr lang="pt-BR" sz="1800" b="1" baseline="0" dirty="0">
                          <a:latin typeface="Arial" panose="020B0604020202020204" pitchFamily="34" charset="0"/>
                          <a:cs typeface="Arial" panose="020B0604020202020204" pitchFamily="34" charset="0"/>
                        </a:rPr>
                        <a:t> ARRECADADAS</a:t>
                      </a:r>
                      <a:endParaRPr lang="pt-BR" sz="1800" b="1" dirty="0">
                        <a:latin typeface="Arial" panose="020B0604020202020204" pitchFamily="34" charset="0"/>
                        <a:cs typeface="Arial" panose="020B0604020202020204" pitchFamily="34" charset="0"/>
                      </a:endParaRPr>
                    </a:p>
                  </a:txBody>
                  <a:tcPr anchor="ctr"/>
                </a:tc>
                <a:tc>
                  <a:txBody>
                    <a:bodyPr/>
                    <a:lstStyle/>
                    <a:p>
                      <a:pPr algn="ctr"/>
                      <a:r>
                        <a:rPr lang="pt-BR" sz="1800" b="1" dirty="0">
                          <a:latin typeface="Arial" panose="020B0604020202020204" pitchFamily="34" charset="0"/>
                          <a:cs typeface="Arial" panose="020B0604020202020204" pitchFamily="34" charset="0"/>
                        </a:rPr>
                        <a:t>APLICAÇÃO EM ENSINO</a:t>
                      </a:r>
                    </a:p>
                  </a:txBody>
                  <a:tcPr anchor="ctr"/>
                </a:tc>
                <a:extLst>
                  <a:ext uri="{0D108BD9-81ED-4DB2-BD59-A6C34878D82A}">
                    <a16:rowId xmlns:a16="http://schemas.microsoft.com/office/drawing/2014/main" val="10001"/>
                  </a:ext>
                </a:extLst>
              </a:tr>
              <a:tr h="964907">
                <a:tc>
                  <a:txBody>
                    <a:bodyPr/>
                    <a:lstStyle/>
                    <a:p>
                      <a:pPr algn="ctr"/>
                      <a:r>
                        <a:rPr lang="pt-BR" sz="1800" dirty="0">
                          <a:latin typeface="Arial" pitchFamily="34" charset="0"/>
                          <a:cs typeface="Arial" pitchFamily="34" charset="0"/>
                        </a:rPr>
                        <a:t>25.388.106,94 </a:t>
                      </a:r>
                    </a:p>
                  </a:txBody>
                  <a:tcPr anchor="ctr"/>
                </a:tc>
                <a:tc>
                  <a:txBody>
                    <a:bodyPr/>
                    <a:lstStyle/>
                    <a:p>
                      <a:pPr algn="ctr"/>
                      <a:r>
                        <a:rPr lang="pt-BR" sz="1800" dirty="0">
                          <a:latin typeface="Arial" pitchFamily="34" charset="0"/>
                          <a:cs typeface="Arial" pitchFamily="34" charset="0"/>
                        </a:rPr>
                        <a:t>6.422.253,34</a:t>
                      </a:r>
                    </a:p>
                  </a:txBody>
                  <a:tcPr anchor="ctr"/>
                </a:tc>
                <a:extLst>
                  <a:ext uri="{0D108BD9-81ED-4DB2-BD59-A6C34878D82A}">
                    <a16:rowId xmlns:a16="http://schemas.microsoft.com/office/drawing/2014/main" val="10002"/>
                  </a:ext>
                </a:extLst>
              </a:tr>
              <a:tr h="964907">
                <a:tc>
                  <a:txBody>
                    <a:bodyPr/>
                    <a:lstStyle/>
                    <a:p>
                      <a:pPr algn="ctr"/>
                      <a:r>
                        <a:rPr lang="pt-BR" sz="1800" b="1" dirty="0">
                          <a:latin typeface="Arial" panose="020B0604020202020204" pitchFamily="34" charset="0"/>
                          <a:cs typeface="Arial" panose="020B0604020202020204" pitchFamily="34" charset="0"/>
                        </a:rPr>
                        <a:t>Percentual</a:t>
                      </a:r>
                      <a:r>
                        <a:rPr lang="pt-BR" sz="1800" b="1" baseline="0" dirty="0">
                          <a:latin typeface="Arial" panose="020B0604020202020204" pitchFamily="34" charset="0"/>
                          <a:cs typeface="Arial" panose="020B0604020202020204" pitchFamily="34" charset="0"/>
                        </a:rPr>
                        <a:t> de Aplicação (%)</a:t>
                      </a:r>
                      <a:endParaRPr lang="pt-BR" sz="1800" b="1" dirty="0">
                        <a:latin typeface="Arial" panose="020B0604020202020204" pitchFamily="34" charset="0"/>
                        <a:cs typeface="Arial" panose="020B0604020202020204" pitchFamily="34" charset="0"/>
                      </a:endParaRPr>
                    </a:p>
                  </a:txBody>
                  <a:tcPr anchor="ctr"/>
                </a:tc>
                <a:tc>
                  <a:txBody>
                    <a:bodyPr/>
                    <a:lstStyle/>
                    <a:p>
                      <a:pPr algn="ctr"/>
                      <a:r>
                        <a:rPr lang="pt-BR" sz="1800" b="1" dirty="0">
                          <a:latin typeface="Arial" pitchFamily="34" charset="0"/>
                          <a:cs typeface="Arial" pitchFamily="34" charset="0"/>
                        </a:rPr>
                        <a:t>25,30</a:t>
                      </a:r>
                    </a:p>
                  </a:txBody>
                  <a:tcPr anchor="ctr"/>
                </a:tc>
                <a:extLst>
                  <a:ext uri="{0D108BD9-81ED-4DB2-BD59-A6C34878D82A}">
                    <a16:rowId xmlns:a16="http://schemas.microsoft.com/office/drawing/2014/main" val="10003"/>
                  </a:ext>
                </a:extLst>
              </a:tr>
              <a:tr h="964907">
                <a:tc>
                  <a:txBody>
                    <a:bodyPr/>
                    <a:lstStyle/>
                    <a:p>
                      <a:pPr algn="ctr"/>
                      <a:r>
                        <a:rPr lang="pt-BR" sz="1800" dirty="0">
                          <a:latin typeface="Arial" panose="020B0604020202020204" pitchFamily="34" charset="0"/>
                          <a:cs typeface="Arial" panose="020B0604020202020204" pitchFamily="34" charset="0"/>
                        </a:rPr>
                        <a:t>Valor</a:t>
                      </a:r>
                      <a:r>
                        <a:rPr lang="pt-BR" sz="1800" baseline="0" dirty="0">
                          <a:latin typeface="Arial" panose="020B0604020202020204" pitchFamily="34" charset="0"/>
                          <a:cs typeface="Arial" panose="020B0604020202020204" pitchFamily="34" charset="0"/>
                        </a:rPr>
                        <a:t> Mínimo (25%) Art. 212 – CF/88</a:t>
                      </a:r>
                      <a:endParaRPr lang="pt-BR" sz="1800" dirty="0">
                        <a:latin typeface="Arial" panose="020B0604020202020204" pitchFamily="34" charset="0"/>
                        <a:cs typeface="Arial" panose="020B0604020202020204" pitchFamily="34" charset="0"/>
                      </a:endParaRPr>
                    </a:p>
                  </a:txBody>
                  <a:tcPr anchor="ctr"/>
                </a:tc>
                <a:tc>
                  <a:txBody>
                    <a:bodyPr/>
                    <a:lstStyle/>
                    <a:p>
                      <a:pPr algn="ctr"/>
                      <a:r>
                        <a:rPr lang="pt-BR" sz="1800" dirty="0">
                          <a:latin typeface="Arial" pitchFamily="34" charset="0"/>
                          <a:cs typeface="Arial" pitchFamily="34" charset="0"/>
                        </a:rPr>
                        <a:t>6.347.026,74</a:t>
                      </a:r>
                    </a:p>
                  </a:txBody>
                  <a:tcPr anchor="ctr"/>
                </a:tc>
                <a:extLst>
                  <a:ext uri="{0D108BD9-81ED-4DB2-BD59-A6C34878D82A}">
                    <a16:rowId xmlns:a16="http://schemas.microsoft.com/office/drawing/2014/main" val="10004"/>
                  </a:ext>
                </a:extLst>
              </a:tr>
            </a:tbl>
          </a:graphicData>
        </a:graphic>
      </p:graphicFrame>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457200" y="1196752"/>
            <a:ext cx="8229600" cy="4929411"/>
          </a:xfrm>
        </p:spPr>
        <p:txBody>
          <a:bodyPr/>
          <a:lstStyle/>
          <a:p>
            <a:pPr>
              <a:buNone/>
            </a:pPr>
            <a:endParaRPr lang="pt-BR" sz="1600" dirty="0"/>
          </a:p>
          <a:p>
            <a:pPr>
              <a:buNone/>
            </a:pPr>
            <a:endParaRPr lang="pt-BR" dirty="0"/>
          </a:p>
        </p:txBody>
      </p:sp>
      <p:sp>
        <p:nvSpPr>
          <p:cNvPr id="2" name="Título 1"/>
          <p:cNvSpPr>
            <a:spLocks noGrp="1"/>
          </p:cNvSpPr>
          <p:nvPr>
            <p:ph type="title"/>
          </p:nvPr>
        </p:nvSpPr>
        <p:spPr/>
        <p:txBody>
          <a:bodyPr/>
          <a:lstStyle/>
          <a:p>
            <a:pPr algn="ctr"/>
            <a:r>
              <a:rPr lang="pt-BR" b="1" dirty="0">
                <a:solidFill>
                  <a:schemeClr val="tx1"/>
                </a:solidFill>
              </a:rPr>
              <a:t>FUNDEB</a:t>
            </a:r>
          </a:p>
        </p:txBody>
      </p:sp>
      <p:graphicFrame>
        <p:nvGraphicFramePr>
          <p:cNvPr id="4" name="Tabela 3"/>
          <p:cNvGraphicFramePr>
            <a:graphicFrameLocks noGrp="1"/>
          </p:cNvGraphicFramePr>
          <p:nvPr>
            <p:extLst>
              <p:ext uri="{D42A27DB-BD31-4B8C-83A1-F6EECF244321}">
                <p14:modId xmlns:p14="http://schemas.microsoft.com/office/powerpoint/2010/main" val="4280017441"/>
              </p:ext>
            </p:extLst>
          </p:nvPr>
        </p:nvGraphicFramePr>
        <p:xfrm>
          <a:off x="214282" y="1628800"/>
          <a:ext cx="8643998" cy="4824535"/>
        </p:xfrm>
        <a:graphic>
          <a:graphicData uri="http://schemas.openxmlformats.org/drawingml/2006/table">
            <a:tbl>
              <a:tblPr firstRow="1" bandRow="1">
                <a:tableStyleId>{5C22544A-7EE6-4342-B048-85BDC9FD1C3A}</a:tableStyleId>
              </a:tblPr>
              <a:tblGrid>
                <a:gridCol w="4321999">
                  <a:extLst>
                    <a:ext uri="{9D8B030D-6E8A-4147-A177-3AD203B41FA5}">
                      <a16:colId xmlns:a16="http://schemas.microsoft.com/office/drawing/2014/main" val="20000"/>
                    </a:ext>
                  </a:extLst>
                </a:gridCol>
                <a:gridCol w="4321999">
                  <a:extLst>
                    <a:ext uri="{9D8B030D-6E8A-4147-A177-3AD203B41FA5}">
                      <a16:colId xmlns:a16="http://schemas.microsoft.com/office/drawing/2014/main" val="20001"/>
                    </a:ext>
                  </a:extLst>
                </a:gridCol>
              </a:tblGrid>
              <a:tr h="964907">
                <a:tc gridSpan="2">
                  <a:txBody>
                    <a:bodyPr/>
                    <a:lstStyle/>
                    <a:p>
                      <a:pPr algn="ctr"/>
                      <a:r>
                        <a:rPr lang="pt-BR" sz="1800" dirty="0">
                          <a:latin typeface="Arial" panose="020B0604020202020204" pitchFamily="34" charset="0"/>
                          <a:cs typeface="Arial" panose="020B0604020202020204" pitchFamily="34" charset="0"/>
                        </a:rPr>
                        <a:t>GASTOS</a:t>
                      </a:r>
                      <a:r>
                        <a:rPr lang="pt-BR" sz="1800" baseline="0" dirty="0">
                          <a:latin typeface="Arial" panose="020B0604020202020204" pitchFamily="34" charset="0"/>
                          <a:cs typeface="Arial" panose="020B0604020202020204" pitchFamily="34" charset="0"/>
                        </a:rPr>
                        <a:t> COM FUNDEB / </a:t>
                      </a:r>
                      <a:r>
                        <a:rPr lang="pt-BR" sz="1800" dirty="0">
                          <a:latin typeface="Arial" panose="020B0604020202020204" pitchFamily="34" charset="0"/>
                          <a:cs typeface="Arial" panose="020B0604020202020204" pitchFamily="34" charset="0"/>
                        </a:rPr>
                        <a:t>JANEIRO</a:t>
                      </a:r>
                      <a:r>
                        <a:rPr lang="pt-BR" sz="1800" baseline="0" dirty="0">
                          <a:latin typeface="Arial" panose="020B0604020202020204" pitchFamily="34" charset="0"/>
                          <a:cs typeface="Arial" panose="020B0604020202020204" pitchFamily="34" charset="0"/>
                        </a:rPr>
                        <a:t> A AGOSTO - 2025</a:t>
                      </a:r>
                      <a:endParaRPr lang="pt-BR" sz="1800" dirty="0">
                        <a:latin typeface="Arial" panose="020B0604020202020204" pitchFamily="34" charset="0"/>
                        <a:cs typeface="Arial" panose="020B0604020202020204" pitchFamily="34" charset="0"/>
                      </a:endParaRPr>
                    </a:p>
                  </a:txBody>
                  <a:tcPr anchor="ctr">
                    <a:solidFill>
                      <a:schemeClr val="bg2">
                        <a:lumMod val="60000"/>
                        <a:lumOff val="40000"/>
                      </a:schemeClr>
                    </a:solidFill>
                  </a:tcPr>
                </a:tc>
                <a:tc hMerge="1">
                  <a:txBody>
                    <a:bodyPr/>
                    <a:lstStyle/>
                    <a:p>
                      <a:pPr algn="ctr"/>
                      <a:endParaRPr lang="pt-BR" dirty="0"/>
                    </a:p>
                  </a:txBody>
                  <a:tcPr anchor="ctr"/>
                </a:tc>
                <a:extLst>
                  <a:ext uri="{0D108BD9-81ED-4DB2-BD59-A6C34878D82A}">
                    <a16:rowId xmlns:a16="http://schemas.microsoft.com/office/drawing/2014/main" val="10000"/>
                  </a:ext>
                </a:extLst>
              </a:tr>
              <a:tr h="964907">
                <a:tc>
                  <a:txBody>
                    <a:bodyPr/>
                    <a:lstStyle/>
                    <a:p>
                      <a:pPr algn="ctr"/>
                      <a:r>
                        <a:rPr lang="pt-BR" sz="1800" b="1" dirty="0">
                          <a:latin typeface="Arial" panose="020B0604020202020204" pitchFamily="34" charset="0"/>
                          <a:cs typeface="Arial" panose="020B0604020202020204" pitchFamily="34" charset="0"/>
                        </a:rPr>
                        <a:t>RECEITAS</a:t>
                      </a:r>
                      <a:r>
                        <a:rPr lang="pt-BR" sz="1800" b="1" baseline="0" dirty="0">
                          <a:latin typeface="Arial" panose="020B0604020202020204" pitchFamily="34" charset="0"/>
                          <a:cs typeface="Arial" panose="020B0604020202020204" pitchFamily="34" charset="0"/>
                        </a:rPr>
                        <a:t> ARRECADADAS</a:t>
                      </a:r>
                      <a:endParaRPr lang="pt-BR" sz="1800" b="1" dirty="0">
                        <a:latin typeface="Arial" panose="020B0604020202020204" pitchFamily="34" charset="0"/>
                        <a:cs typeface="Arial" panose="020B0604020202020204" pitchFamily="34" charset="0"/>
                      </a:endParaRPr>
                    </a:p>
                  </a:txBody>
                  <a:tcPr anchor="ctr"/>
                </a:tc>
                <a:tc>
                  <a:txBody>
                    <a:bodyPr/>
                    <a:lstStyle/>
                    <a:p>
                      <a:pPr algn="ctr"/>
                      <a:r>
                        <a:rPr lang="pt-BR" sz="1800" b="1" dirty="0">
                          <a:latin typeface="Arial" panose="020B0604020202020204" pitchFamily="34" charset="0"/>
                          <a:cs typeface="Arial" panose="020B0604020202020204" pitchFamily="34" charset="0"/>
                        </a:rPr>
                        <a:t>APLICAÇÃO NO FUNDEB</a:t>
                      </a:r>
                    </a:p>
                  </a:txBody>
                  <a:tcPr anchor="ctr"/>
                </a:tc>
                <a:extLst>
                  <a:ext uri="{0D108BD9-81ED-4DB2-BD59-A6C34878D82A}">
                    <a16:rowId xmlns:a16="http://schemas.microsoft.com/office/drawing/2014/main" val="10001"/>
                  </a:ext>
                </a:extLst>
              </a:tr>
              <a:tr h="964907">
                <a:tc>
                  <a:txBody>
                    <a:bodyPr/>
                    <a:lstStyle/>
                    <a:p>
                      <a:pPr algn="ctr"/>
                      <a:r>
                        <a:rPr lang="pt-BR" sz="1800" dirty="0">
                          <a:latin typeface="Arial" panose="020B0604020202020204" pitchFamily="34" charset="0"/>
                          <a:cs typeface="Arial" panose="020B0604020202020204" pitchFamily="34" charset="0"/>
                        </a:rPr>
                        <a:t>6.037.375,72 </a:t>
                      </a:r>
                      <a:endParaRPr lang="pt-BR" sz="1800" b="0" dirty="0">
                        <a:latin typeface="Arial" pitchFamily="34" charset="0"/>
                        <a:cs typeface="Arial" pitchFamily="34" charset="0"/>
                      </a:endParaRPr>
                    </a:p>
                  </a:txBody>
                  <a:tcPr anchor="ctr"/>
                </a:tc>
                <a:tc>
                  <a:txBody>
                    <a:bodyPr/>
                    <a:lstStyle/>
                    <a:p>
                      <a:pPr algn="ctr"/>
                      <a:r>
                        <a:rPr lang="pt-BR" sz="1800" b="1" dirty="0">
                          <a:latin typeface="Arial" panose="020B0604020202020204" pitchFamily="34" charset="0"/>
                          <a:cs typeface="Arial" panose="020B0604020202020204" pitchFamily="34" charset="0"/>
                        </a:rPr>
                        <a:t>4.327.847,91</a:t>
                      </a:r>
                    </a:p>
                  </a:txBody>
                  <a:tcPr anchor="ctr"/>
                </a:tc>
                <a:extLst>
                  <a:ext uri="{0D108BD9-81ED-4DB2-BD59-A6C34878D82A}">
                    <a16:rowId xmlns:a16="http://schemas.microsoft.com/office/drawing/2014/main" val="10002"/>
                  </a:ext>
                </a:extLst>
              </a:tr>
              <a:tr h="964907">
                <a:tc>
                  <a:txBody>
                    <a:bodyPr/>
                    <a:lstStyle/>
                    <a:p>
                      <a:pPr algn="ctr"/>
                      <a:r>
                        <a:rPr lang="pt-BR" sz="1800" b="1" dirty="0">
                          <a:latin typeface="Arial" panose="020B0604020202020204" pitchFamily="34" charset="0"/>
                          <a:cs typeface="Arial" panose="020B0604020202020204" pitchFamily="34" charset="0"/>
                        </a:rPr>
                        <a:t>Percentual</a:t>
                      </a:r>
                      <a:r>
                        <a:rPr lang="pt-BR" sz="1800" b="1" baseline="0" dirty="0">
                          <a:latin typeface="Arial" panose="020B0604020202020204" pitchFamily="34" charset="0"/>
                          <a:cs typeface="Arial" panose="020B0604020202020204" pitchFamily="34" charset="0"/>
                        </a:rPr>
                        <a:t> de Aplicação nos Profissionais da Educação Básica</a:t>
                      </a:r>
                      <a:endParaRPr lang="pt-BR" sz="1800" b="1" dirty="0">
                        <a:latin typeface="Arial" panose="020B0604020202020204" pitchFamily="34" charset="0"/>
                        <a:cs typeface="Arial" panose="020B0604020202020204" pitchFamily="34" charset="0"/>
                      </a:endParaRPr>
                    </a:p>
                  </a:txBody>
                  <a:tcPr anchor="ctr"/>
                </a:tc>
                <a:tc>
                  <a:txBody>
                    <a:bodyPr/>
                    <a:lstStyle/>
                    <a:p>
                      <a:pPr algn="ctr"/>
                      <a:r>
                        <a:rPr lang="pt-BR" sz="1800" b="1" dirty="0">
                          <a:latin typeface="Arial" pitchFamily="34" charset="0"/>
                          <a:cs typeface="Arial" pitchFamily="34" charset="0"/>
                        </a:rPr>
                        <a:t>71,68 %</a:t>
                      </a:r>
                    </a:p>
                  </a:txBody>
                  <a:tcPr anchor="ctr"/>
                </a:tc>
                <a:extLst>
                  <a:ext uri="{0D108BD9-81ED-4DB2-BD59-A6C34878D82A}">
                    <a16:rowId xmlns:a16="http://schemas.microsoft.com/office/drawing/2014/main" val="10003"/>
                  </a:ext>
                </a:extLst>
              </a:tr>
              <a:tr h="964907">
                <a:tc>
                  <a:txBody>
                    <a:bodyPr/>
                    <a:lstStyle/>
                    <a:p>
                      <a:pPr algn="ctr"/>
                      <a:r>
                        <a:rPr lang="pt-BR" sz="1800" dirty="0">
                          <a:latin typeface="Arial" panose="020B0604020202020204" pitchFamily="34" charset="0"/>
                          <a:cs typeface="Arial" panose="020B0604020202020204" pitchFamily="34" charset="0"/>
                        </a:rPr>
                        <a:t>Valor</a:t>
                      </a:r>
                      <a:r>
                        <a:rPr lang="pt-BR" sz="1800" baseline="0" dirty="0">
                          <a:latin typeface="Arial" panose="020B0604020202020204" pitchFamily="34" charset="0"/>
                          <a:cs typeface="Arial" panose="020B0604020202020204" pitchFamily="34" charset="0"/>
                        </a:rPr>
                        <a:t> Mínimo (70%) Lei 11.494/2007</a:t>
                      </a:r>
                      <a:endParaRPr lang="pt-BR" sz="1800" dirty="0">
                        <a:latin typeface="Arial" panose="020B0604020202020204" pitchFamily="34" charset="0"/>
                        <a:cs typeface="Arial" panose="020B0604020202020204" pitchFamily="34" charset="0"/>
                      </a:endParaRPr>
                    </a:p>
                  </a:txBody>
                  <a:tcPr anchor="ctr"/>
                </a:tc>
                <a:tc>
                  <a:txBody>
                    <a:bodyPr/>
                    <a:lstStyle/>
                    <a:p>
                      <a:pPr algn="ctr"/>
                      <a:r>
                        <a:rPr lang="pt-BR" sz="1800" dirty="0">
                          <a:latin typeface="Arial" panose="020B0604020202020204" pitchFamily="34" charset="0"/>
                          <a:cs typeface="Arial" panose="020B0604020202020204" pitchFamily="34" charset="0"/>
                        </a:rPr>
                        <a:t>4.226.163,00</a:t>
                      </a:r>
                      <a:endParaRPr lang="pt-BR" sz="1800" b="0" dirty="0">
                        <a:latin typeface="Arial" pitchFamily="34" charset="0"/>
                        <a:cs typeface="Arial" pitchFamily="34" charset="0"/>
                      </a:endParaRPr>
                    </a:p>
                  </a:txBody>
                  <a:tcPr anchor="ctr"/>
                </a:tc>
                <a:extLst>
                  <a:ext uri="{0D108BD9-81ED-4DB2-BD59-A6C34878D82A}">
                    <a16:rowId xmlns:a16="http://schemas.microsoft.com/office/drawing/2014/main" val="10004"/>
                  </a:ext>
                </a:extLst>
              </a:tr>
            </a:tbl>
          </a:graphicData>
        </a:graphic>
      </p:graphicFrame>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CA76DE7-D203-2981-E99E-51CC178F1DB0}"/>
              </a:ext>
            </a:extLst>
          </p:cNvPr>
          <p:cNvSpPr>
            <a:spLocks noGrp="1"/>
          </p:cNvSpPr>
          <p:nvPr>
            <p:ph type="title"/>
          </p:nvPr>
        </p:nvSpPr>
        <p:spPr>
          <a:xfrm>
            <a:off x="457200" y="152400"/>
            <a:ext cx="8229600" cy="828328"/>
          </a:xfrm>
        </p:spPr>
        <p:txBody>
          <a:bodyPr>
            <a:normAutofit/>
          </a:bodyPr>
          <a:lstStyle/>
          <a:p>
            <a:pPr algn="ctr"/>
            <a:r>
              <a:rPr lang="pt-BR" b="1" dirty="0">
                <a:solidFill>
                  <a:schemeClr val="tx1"/>
                </a:solidFill>
              </a:rPr>
              <a:t>REPASSE AO TERCEIRO SETOR</a:t>
            </a:r>
          </a:p>
        </p:txBody>
      </p:sp>
      <p:graphicFrame>
        <p:nvGraphicFramePr>
          <p:cNvPr id="3" name="Tabela 2">
            <a:extLst>
              <a:ext uri="{FF2B5EF4-FFF2-40B4-BE49-F238E27FC236}">
                <a16:creationId xmlns:a16="http://schemas.microsoft.com/office/drawing/2014/main" id="{198CC62C-712E-9E7F-E22C-D6A78521E571}"/>
              </a:ext>
            </a:extLst>
          </p:cNvPr>
          <p:cNvGraphicFramePr>
            <a:graphicFrameLocks noGrp="1"/>
          </p:cNvGraphicFramePr>
          <p:nvPr>
            <p:extLst>
              <p:ext uri="{D42A27DB-BD31-4B8C-83A1-F6EECF244321}">
                <p14:modId xmlns:p14="http://schemas.microsoft.com/office/powerpoint/2010/main" val="523132527"/>
              </p:ext>
            </p:extLst>
          </p:nvPr>
        </p:nvGraphicFramePr>
        <p:xfrm>
          <a:off x="755575" y="1196752"/>
          <a:ext cx="7632849" cy="4799021"/>
        </p:xfrm>
        <a:graphic>
          <a:graphicData uri="http://schemas.openxmlformats.org/drawingml/2006/table">
            <a:tbl>
              <a:tblPr firstRow="1" bandRow="1">
                <a:tableStyleId>{5C22544A-7EE6-4342-B048-85BDC9FD1C3A}</a:tableStyleId>
              </a:tblPr>
              <a:tblGrid>
                <a:gridCol w="2544283">
                  <a:extLst>
                    <a:ext uri="{9D8B030D-6E8A-4147-A177-3AD203B41FA5}">
                      <a16:colId xmlns:a16="http://schemas.microsoft.com/office/drawing/2014/main" val="1893522070"/>
                    </a:ext>
                  </a:extLst>
                </a:gridCol>
                <a:gridCol w="2544283">
                  <a:extLst>
                    <a:ext uri="{9D8B030D-6E8A-4147-A177-3AD203B41FA5}">
                      <a16:colId xmlns:a16="http://schemas.microsoft.com/office/drawing/2014/main" val="4015222295"/>
                    </a:ext>
                  </a:extLst>
                </a:gridCol>
                <a:gridCol w="2544283">
                  <a:extLst>
                    <a:ext uri="{9D8B030D-6E8A-4147-A177-3AD203B41FA5}">
                      <a16:colId xmlns:a16="http://schemas.microsoft.com/office/drawing/2014/main" val="792730502"/>
                    </a:ext>
                  </a:extLst>
                </a:gridCol>
              </a:tblGrid>
              <a:tr h="695811">
                <a:tc>
                  <a:txBody>
                    <a:bodyPr/>
                    <a:lstStyle/>
                    <a:p>
                      <a:pPr algn="ctr"/>
                      <a:r>
                        <a:rPr lang="pt-BR" sz="1600" dirty="0">
                          <a:latin typeface="Arial" panose="020B0604020202020204" pitchFamily="34" charset="0"/>
                          <a:cs typeface="Arial" panose="020B0604020202020204" pitchFamily="34" charset="0"/>
                        </a:rPr>
                        <a:t>INSTITUIÇÃO</a:t>
                      </a:r>
                    </a:p>
                  </a:txBody>
                  <a:tcPr>
                    <a:solidFill>
                      <a:schemeClr val="bg2">
                        <a:lumMod val="60000"/>
                        <a:lumOff val="40000"/>
                      </a:schemeClr>
                    </a:solidFill>
                  </a:tcPr>
                </a:tc>
                <a:tc>
                  <a:txBody>
                    <a:bodyPr/>
                    <a:lstStyle/>
                    <a:p>
                      <a:pPr algn="ctr"/>
                      <a:r>
                        <a:rPr lang="pt-BR" sz="1600" dirty="0">
                          <a:latin typeface="Arial" panose="020B0604020202020204" pitchFamily="34" charset="0"/>
                          <a:cs typeface="Arial" panose="020B0604020202020204" pitchFamily="34" charset="0"/>
                        </a:rPr>
                        <a:t>REPASSE MÊS</a:t>
                      </a:r>
                    </a:p>
                  </a:txBody>
                  <a:tcPr>
                    <a:solidFill>
                      <a:schemeClr val="bg2">
                        <a:lumMod val="60000"/>
                        <a:lumOff val="40000"/>
                      </a:schemeClr>
                    </a:solidFill>
                  </a:tcPr>
                </a:tc>
                <a:tc>
                  <a:txBody>
                    <a:bodyPr/>
                    <a:lstStyle/>
                    <a:p>
                      <a:pPr algn="ctr"/>
                      <a:r>
                        <a:rPr lang="pt-BR" sz="1600" dirty="0">
                          <a:latin typeface="Arial" panose="020B0604020202020204" pitchFamily="34" charset="0"/>
                          <a:cs typeface="Arial" panose="020B0604020202020204" pitchFamily="34" charset="0"/>
                        </a:rPr>
                        <a:t>REPASSE 2º QUADRIMESTRE</a:t>
                      </a:r>
                    </a:p>
                  </a:txBody>
                  <a:tcPr>
                    <a:solidFill>
                      <a:schemeClr val="bg2">
                        <a:lumMod val="60000"/>
                        <a:lumOff val="40000"/>
                      </a:schemeClr>
                    </a:solidFill>
                  </a:tcPr>
                </a:tc>
                <a:extLst>
                  <a:ext uri="{0D108BD9-81ED-4DB2-BD59-A6C34878D82A}">
                    <a16:rowId xmlns:a16="http://schemas.microsoft.com/office/drawing/2014/main" val="3695452077"/>
                  </a:ext>
                </a:extLst>
              </a:tr>
              <a:tr h="994015">
                <a:tc>
                  <a:txBody>
                    <a:bodyPr/>
                    <a:lstStyle/>
                    <a:p>
                      <a:pPr algn="ctr"/>
                      <a:r>
                        <a:rPr lang="pt-BR" sz="1600" dirty="0">
                          <a:latin typeface="Arial" panose="020B0604020202020204" pitchFamily="34" charset="0"/>
                          <a:cs typeface="Arial" panose="020B0604020202020204" pitchFamily="34" charset="0"/>
                        </a:rPr>
                        <a:t>APAE - ASSOCIACAO DE PAIS E AMIGOS DO EXCEPCIONAL </a:t>
                      </a:r>
                    </a:p>
                  </a:txBody>
                  <a:tcPr/>
                </a:tc>
                <a:tc>
                  <a:txBody>
                    <a:bodyPr/>
                    <a:lstStyle/>
                    <a:p>
                      <a:pPr algn="ctr"/>
                      <a:endParaRPr lang="pt-BR" sz="1600" dirty="0">
                        <a:latin typeface="Arial" panose="020B0604020202020204" pitchFamily="34" charset="0"/>
                        <a:cs typeface="Arial" panose="020B0604020202020204" pitchFamily="34" charset="0"/>
                      </a:endParaRPr>
                    </a:p>
                    <a:p>
                      <a:pPr algn="ctr"/>
                      <a:r>
                        <a:rPr lang="pt-BR" sz="1600" dirty="0">
                          <a:latin typeface="Arial" panose="020B0604020202020204" pitchFamily="34" charset="0"/>
                          <a:cs typeface="Arial" panose="020B0604020202020204" pitchFamily="34" charset="0"/>
                        </a:rPr>
                        <a:t>10.250,00 / MÊS</a:t>
                      </a:r>
                    </a:p>
                  </a:txBody>
                  <a:tcPr/>
                </a:tc>
                <a:tc>
                  <a:txBody>
                    <a:bodyPr/>
                    <a:lstStyle/>
                    <a:p>
                      <a:pPr algn="ctr"/>
                      <a:endParaRPr lang="pt-BR" sz="1600" b="1" dirty="0">
                        <a:latin typeface="Arial" panose="020B0604020202020204" pitchFamily="34" charset="0"/>
                        <a:cs typeface="Arial" panose="020B0604020202020204" pitchFamily="34" charset="0"/>
                      </a:endParaRPr>
                    </a:p>
                    <a:p>
                      <a:pPr algn="ctr"/>
                      <a:r>
                        <a:rPr lang="pt-BR" sz="1600" b="1" dirty="0">
                          <a:latin typeface="Arial" panose="020B0604020202020204" pitchFamily="34" charset="0"/>
                          <a:cs typeface="Arial" panose="020B0604020202020204" pitchFamily="34" charset="0"/>
                        </a:rPr>
                        <a:t>82.000,00</a:t>
                      </a:r>
                    </a:p>
                  </a:txBody>
                  <a:tcPr/>
                </a:tc>
                <a:extLst>
                  <a:ext uri="{0D108BD9-81ED-4DB2-BD59-A6C34878D82A}">
                    <a16:rowId xmlns:a16="http://schemas.microsoft.com/office/drawing/2014/main" val="3191707857"/>
                  </a:ext>
                </a:extLst>
              </a:tr>
              <a:tr h="994015">
                <a:tc>
                  <a:txBody>
                    <a:bodyPr/>
                    <a:lstStyle/>
                    <a:p>
                      <a:pPr algn="ctr"/>
                      <a:r>
                        <a:rPr lang="pt-BR" sz="1600" dirty="0">
                          <a:latin typeface="Arial" panose="020B0604020202020204" pitchFamily="34" charset="0"/>
                          <a:cs typeface="Arial" panose="020B0604020202020204" pitchFamily="34" charset="0"/>
                        </a:rPr>
                        <a:t>LAR DOS VELHINHOS DA SOCIEDADE DE SAO VICENTE</a:t>
                      </a:r>
                    </a:p>
                  </a:txBody>
                  <a:tcPr/>
                </a:tc>
                <a:tc>
                  <a:txBody>
                    <a:bodyPr/>
                    <a:lstStyle/>
                    <a:p>
                      <a:pPr algn="ctr"/>
                      <a:endParaRPr lang="pt-BR" sz="1600" dirty="0">
                        <a:latin typeface="Arial" panose="020B0604020202020204" pitchFamily="34" charset="0"/>
                        <a:cs typeface="Arial" panose="020B0604020202020204" pitchFamily="34" charset="0"/>
                      </a:endParaRPr>
                    </a:p>
                    <a:p>
                      <a:pPr algn="ctr"/>
                      <a:r>
                        <a:rPr lang="pt-BR" sz="1600" dirty="0">
                          <a:latin typeface="Arial" panose="020B0604020202020204" pitchFamily="34" charset="0"/>
                          <a:cs typeface="Arial" panose="020B0604020202020204" pitchFamily="34" charset="0"/>
                        </a:rPr>
                        <a:t>12.000,00 / MÊS</a:t>
                      </a:r>
                    </a:p>
                  </a:txBody>
                  <a:tcPr/>
                </a:tc>
                <a:tc>
                  <a:txBody>
                    <a:bodyPr/>
                    <a:lstStyle/>
                    <a:p>
                      <a:pPr algn="ctr"/>
                      <a:endParaRPr lang="pt-BR" sz="1600" b="1" dirty="0">
                        <a:latin typeface="Arial" panose="020B0604020202020204" pitchFamily="34" charset="0"/>
                        <a:cs typeface="Arial" panose="020B0604020202020204" pitchFamily="34" charset="0"/>
                      </a:endParaRPr>
                    </a:p>
                    <a:p>
                      <a:pPr algn="ctr"/>
                      <a:r>
                        <a:rPr lang="pt-BR" sz="1600" b="1" dirty="0">
                          <a:latin typeface="Arial" panose="020B0604020202020204" pitchFamily="34" charset="0"/>
                          <a:cs typeface="Arial" panose="020B0604020202020204" pitchFamily="34" charset="0"/>
                        </a:rPr>
                        <a:t>96.000,00</a:t>
                      </a:r>
                    </a:p>
                  </a:txBody>
                  <a:tcPr/>
                </a:tc>
                <a:extLst>
                  <a:ext uri="{0D108BD9-81ED-4DB2-BD59-A6C34878D82A}">
                    <a16:rowId xmlns:a16="http://schemas.microsoft.com/office/drawing/2014/main" val="742302731"/>
                  </a:ext>
                </a:extLst>
              </a:tr>
              <a:tr h="129222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pt-BR" sz="1600" dirty="0">
                          <a:latin typeface="Arial" panose="020B0604020202020204" pitchFamily="34" charset="0"/>
                          <a:cs typeface="Arial" panose="020B0604020202020204" pitchFamily="34" charset="0"/>
                        </a:rPr>
                        <a:t>LAR DOS VELHINHOS DA SOCIEDADE DE SAO VICENTE</a:t>
                      </a:r>
                    </a:p>
                    <a:p>
                      <a:pPr algn="ctr"/>
                      <a:endParaRPr lang="pt-BR" sz="1600" dirty="0">
                        <a:latin typeface="Arial" panose="020B0604020202020204" pitchFamily="34" charset="0"/>
                        <a:cs typeface="Arial" panose="020B0604020202020204" pitchFamily="34" charset="0"/>
                      </a:endParaRPr>
                    </a:p>
                  </a:txBody>
                  <a:tcPr/>
                </a:tc>
                <a:tc>
                  <a:txBody>
                    <a:bodyPr/>
                    <a:lstStyle/>
                    <a:p>
                      <a:pPr algn="ctr"/>
                      <a:endParaRPr lang="pt-BR" sz="1600" dirty="0">
                        <a:latin typeface="Arial" panose="020B0604020202020204" pitchFamily="34" charset="0"/>
                        <a:cs typeface="Arial" panose="020B0604020202020204" pitchFamily="34" charset="0"/>
                      </a:endParaRPr>
                    </a:p>
                    <a:p>
                      <a:pPr algn="ctr"/>
                      <a:r>
                        <a:rPr lang="pt-BR" sz="1600" dirty="0">
                          <a:latin typeface="Arial" panose="020B0604020202020204" pitchFamily="34" charset="0"/>
                          <a:cs typeface="Arial" panose="020B0604020202020204" pitchFamily="34" charset="0"/>
                        </a:rPr>
                        <a:t>ÚNICO</a:t>
                      </a:r>
                    </a:p>
                    <a:p>
                      <a:pPr algn="ctr"/>
                      <a:r>
                        <a:rPr lang="pt-BR" sz="1600" dirty="0">
                          <a:latin typeface="Arial" panose="020B0604020202020204" pitchFamily="34" charset="0"/>
                          <a:cs typeface="Arial" panose="020B0604020202020204" pitchFamily="34" charset="0"/>
                        </a:rPr>
                        <a:t> (Emenda Parlamentar)</a:t>
                      </a:r>
                    </a:p>
                  </a:txBody>
                  <a:tcPr/>
                </a:tc>
                <a:tc>
                  <a:txBody>
                    <a:bodyPr/>
                    <a:lstStyle/>
                    <a:p>
                      <a:pPr algn="ctr"/>
                      <a:endParaRPr lang="pt-BR" sz="1600" b="1" dirty="0">
                        <a:latin typeface="Arial" panose="020B0604020202020204" pitchFamily="34" charset="0"/>
                        <a:cs typeface="Arial" panose="020B0604020202020204" pitchFamily="34" charset="0"/>
                      </a:endParaRPr>
                    </a:p>
                    <a:p>
                      <a:pPr algn="ctr"/>
                      <a:r>
                        <a:rPr lang="pt-BR" sz="1600" b="1" dirty="0">
                          <a:latin typeface="Arial" panose="020B0604020202020204" pitchFamily="34" charset="0"/>
                          <a:cs typeface="Arial" panose="020B0604020202020204" pitchFamily="34" charset="0"/>
                        </a:rPr>
                        <a:t>50.000,00</a:t>
                      </a:r>
                    </a:p>
                  </a:txBody>
                  <a:tcPr/>
                </a:tc>
                <a:extLst>
                  <a:ext uri="{0D108BD9-81ED-4DB2-BD59-A6C34878D82A}">
                    <a16:rowId xmlns:a16="http://schemas.microsoft.com/office/drawing/2014/main" val="3996030799"/>
                  </a:ext>
                </a:extLst>
              </a:tr>
              <a:tr h="695811">
                <a:tc>
                  <a:txBody>
                    <a:bodyPr/>
                    <a:lstStyle/>
                    <a:p>
                      <a:pPr algn="ctr"/>
                      <a:r>
                        <a:rPr lang="pt-BR" sz="1600" dirty="0">
                          <a:latin typeface="Arial" panose="020B0604020202020204" pitchFamily="34" charset="0"/>
                          <a:cs typeface="Arial" panose="020B0604020202020204" pitchFamily="34" charset="0"/>
                        </a:rPr>
                        <a:t>INSTITUTO ACOLHER ASSISTENCIA SOCIAL </a:t>
                      </a:r>
                    </a:p>
                  </a:txBody>
                  <a:tcPr/>
                </a:tc>
                <a:tc>
                  <a:txBody>
                    <a:bodyPr/>
                    <a:lstStyle/>
                    <a:p>
                      <a:pPr algn="ctr"/>
                      <a:endParaRPr lang="pt-BR" sz="1600" dirty="0">
                        <a:latin typeface="Arial" panose="020B0604020202020204" pitchFamily="34" charset="0"/>
                        <a:cs typeface="Arial" panose="020B0604020202020204" pitchFamily="34" charset="0"/>
                      </a:endParaRPr>
                    </a:p>
                    <a:p>
                      <a:pPr algn="ctr"/>
                      <a:r>
                        <a:rPr lang="pt-BR" sz="1600" dirty="0">
                          <a:latin typeface="Arial" panose="020B0604020202020204" pitchFamily="34" charset="0"/>
                          <a:cs typeface="Arial" panose="020B0604020202020204" pitchFamily="34" charset="0"/>
                        </a:rPr>
                        <a:t>11.700,00 / MÊS</a:t>
                      </a:r>
                    </a:p>
                  </a:txBody>
                  <a:tcPr/>
                </a:tc>
                <a:tc>
                  <a:txBody>
                    <a:bodyPr/>
                    <a:lstStyle/>
                    <a:p>
                      <a:pPr algn="ctr"/>
                      <a:endParaRPr lang="pt-BR" sz="1600" b="1" dirty="0">
                        <a:latin typeface="Arial" panose="020B0604020202020204" pitchFamily="34" charset="0"/>
                        <a:cs typeface="Arial" panose="020B0604020202020204" pitchFamily="34" charset="0"/>
                      </a:endParaRPr>
                    </a:p>
                    <a:p>
                      <a:pPr algn="ctr"/>
                      <a:r>
                        <a:rPr lang="pt-BR" sz="1600" b="1" dirty="0">
                          <a:latin typeface="Arial" panose="020B0604020202020204" pitchFamily="34" charset="0"/>
                          <a:cs typeface="Arial" panose="020B0604020202020204" pitchFamily="34" charset="0"/>
                        </a:rPr>
                        <a:t>93.600,00</a:t>
                      </a:r>
                    </a:p>
                    <a:p>
                      <a:pPr algn="ctr"/>
                      <a:endParaRPr lang="pt-BR" sz="1600" b="1"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368941416"/>
                  </a:ext>
                </a:extLst>
              </a:tr>
            </a:tbl>
          </a:graphicData>
        </a:graphic>
      </p:graphicFrame>
    </p:spTree>
    <p:extLst>
      <p:ext uri="{BB962C8B-B14F-4D97-AF65-F5344CB8AC3E}">
        <p14:creationId xmlns:p14="http://schemas.microsoft.com/office/powerpoint/2010/main" val="110428376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685800" y="620689"/>
            <a:ext cx="7772400" cy="1944215"/>
          </a:xfrm>
        </p:spPr>
        <p:txBody>
          <a:bodyPr>
            <a:normAutofit fontScale="90000"/>
          </a:bodyPr>
          <a:lstStyle/>
          <a:p>
            <a:br>
              <a:rPr lang="pt-BR" b="1" dirty="0">
                <a:latin typeface="Arial" pitchFamily="34" charset="0"/>
                <a:cs typeface="Arial" pitchFamily="34" charset="0"/>
              </a:rPr>
            </a:br>
            <a:br>
              <a:rPr lang="pt-BR" b="1" dirty="0">
                <a:latin typeface="Arial" pitchFamily="34" charset="0"/>
                <a:cs typeface="Arial" pitchFamily="34" charset="0"/>
              </a:rPr>
            </a:br>
            <a:r>
              <a:rPr lang="pt-BR" b="1" dirty="0">
                <a:latin typeface="Arial" pitchFamily="34" charset="0"/>
                <a:cs typeface="Arial" pitchFamily="34" charset="0"/>
              </a:rPr>
              <a:t>AUDIÊNCIA PÚBLICA</a:t>
            </a:r>
            <a:br>
              <a:rPr lang="pt-BR" b="1" dirty="0">
                <a:latin typeface="Arial" pitchFamily="34" charset="0"/>
                <a:cs typeface="Arial" pitchFamily="34" charset="0"/>
              </a:rPr>
            </a:br>
            <a:br>
              <a:rPr lang="pt-BR" b="1" dirty="0">
                <a:latin typeface="Arial" pitchFamily="34" charset="0"/>
                <a:cs typeface="Arial" pitchFamily="34" charset="0"/>
              </a:rPr>
            </a:br>
            <a:r>
              <a:rPr lang="pt-BR" b="1" dirty="0">
                <a:latin typeface="Arial" pitchFamily="34" charset="0"/>
                <a:cs typeface="Arial" pitchFamily="34" charset="0"/>
              </a:rPr>
              <a:t>2º QUADRIMESTRE - 2025</a:t>
            </a:r>
          </a:p>
        </p:txBody>
      </p:sp>
      <p:pic>
        <p:nvPicPr>
          <p:cNvPr id="5" name="Imagem 4" descr="logo.png"/>
          <p:cNvPicPr/>
          <p:nvPr/>
        </p:nvPicPr>
        <p:blipFill>
          <a:blip r:embed="rId2"/>
          <a:stretch>
            <a:fillRect/>
          </a:stretch>
        </p:blipFill>
        <p:spPr>
          <a:xfrm>
            <a:off x="3357554" y="4000504"/>
            <a:ext cx="2857520" cy="2428892"/>
          </a:xfrm>
          <a:prstGeom prst="rect">
            <a:avLst/>
          </a:prstGeom>
        </p:spPr>
      </p:pic>
    </p:spTree>
    <p:extLst>
      <p:ext uri="{BB962C8B-B14F-4D97-AF65-F5344CB8AC3E}">
        <p14:creationId xmlns:p14="http://schemas.microsoft.com/office/powerpoint/2010/main" val="171834800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457200" y="1600200"/>
            <a:ext cx="7859216" cy="4525963"/>
          </a:xfrm>
        </p:spPr>
        <p:txBody>
          <a:bodyPr/>
          <a:lstStyle/>
          <a:p>
            <a:pPr algn="ctr">
              <a:buNone/>
            </a:pPr>
            <a:endParaRPr lang="pt-BR" b="1" dirty="0">
              <a:latin typeface="Arial" pitchFamily="34" charset="0"/>
              <a:cs typeface="Arial" pitchFamily="34" charset="0"/>
            </a:endParaRPr>
          </a:p>
          <a:p>
            <a:pPr algn="ctr">
              <a:buNone/>
            </a:pPr>
            <a:endParaRPr lang="pt-BR" b="1" dirty="0">
              <a:latin typeface="Arial" pitchFamily="34" charset="0"/>
              <a:cs typeface="Arial" pitchFamily="34" charset="0"/>
            </a:endParaRPr>
          </a:p>
          <a:p>
            <a:pPr algn="ctr">
              <a:buNone/>
            </a:pPr>
            <a:r>
              <a:rPr lang="pt-BR" b="1" dirty="0">
                <a:latin typeface="Arial" pitchFamily="34" charset="0"/>
                <a:cs typeface="Arial" pitchFamily="34" charset="0"/>
              </a:rPr>
              <a:t>OBJETIVO</a:t>
            </a:r>
          </a:p>
          <a:p>
            <a:pPr algn="just">
              <a:buNone/>
            </a:pPr>
            <a:r>
              <a:rPr lang="pt-BR" dirty="0">
                <a:latin typeface="Arial" pitchFamily="34" charset="0"/>
                <a:cs typeface="Arial" pitchFamily="34" charset="0"/>
              </a:rPr>
              <a:t>   Esta Audiência tem por objetivo abordar, de forma resumida, a execução orçamentária e financeira do 2º quadrimestre do exercício de 2025, bem como apresentar a execução das metas estabelecidas na LDO, conforme disposto no § 4º do art. 9º da LRF. </a:t>
            </a:r>
          </a:p>
        </p:txBody>
      </p:sp>
      <p:sp>
        <p:nvSpPr>
          <p:cNvPr id="2" name="Título 1"/>
          <p:cNvSpPr>
            <a:spLocks noGrp="1"/>
          </p:cNvSpPr>
          <p:nvPr>
            <p:ph type="title"/>
          </p:nvPr>
        </p:nvSpPr>
        <p:spPr/>
        <p:txBody>
          <a:bodyPr>
            <a:normAutofit/>
          </a:bodyPr>
          <a:lstStyle/>
          <a:p>
            <a:r>
              <a:rPr lang="pt-BR" sz="2400" b="1" dirty="0">
                <a:latin typeface="Arial" pitchFamily="34" charset="0"/>
                <a:cs typeface="Arial" pitchFamily="34" charset="0"/>
              </a:rPr>
              <a:t>AUDIÊNCIA PÚBLICA - 2º QUADRIMESTRE - 2025</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285720" y="1071546"/>
            <a:ext cx="8401080" cy="5054617"/>
          </a:xfrm>
        </p:spPr>
        <p:txBody>
          <a:bodyPr/>
          <a:lstStyle/>
          <a:p>
            <a:pPr>
              <a:buNone/>
            </a:pPr>
            <a:endParaRPr lang="pt-BR" dirty="0"/>
          </a:p>
        </p:txBody>
      </p:sp>
      <p:sp>
        <p:nvSpPr>
          <p:cNvPr id="2" name="Título 1"/>
          <p:cNvSpPr>
            <a:spLocks noGrp="1"/>
          </p:cNvSpPr>
          <p:nvPr>
            <p:ph type="title"/>
          </p:nvPr>
        </p:nvSpPr>
        <p:spPr>
          <a:xfrm>
            <a:off x="457200" y="260648"/>
            <a:ext cx="8229600" cy="576064"/>
          </a:xfrm>
        </p:spPr>
        <p:txBody>
          <a:bodyPr>
            <a:normAutofit fontScale="90000"/>
          </a:bodyPr>
          <a:lstStyle/>
          <a:p>
            <a:r>
              <a:rPr lang="pt-BR" b="1" dirty="0"/>
              <a:t>METAS ARRECADAÇÃO – JAN A  AGO</a:t>
            </a:r>
          </a:p>
        </p:txBody>
      </p:sp>
      <p:graphicFrame>
        <p:nvGraphicFramePr>
          <p:cNvPr id="7" name="Tabela 6"/>
          <p:cNvGraphicFramePr>
            <a:graphicFrameLocks noGrp="1"/>
          </p:cNvGraphicFramePr>
          <p:nvPr>
            <p:extLst>
              <p:ext uri="{D42A27DB-BD31-4B8C-83A1-F6EECF244321}">
                <p14:modId xmlns:p14="http://schemas.microsoft.com/office/powerpoint/2010/main" val="2440083567"/>
              </p:ext>
            </p:extLst>
          </p:nvPr>
        </p:nvGraphicFramePr>
        <p:xfrm>
          <a:off x="214282" y="785794"/>
          <a:ext cx="8712968" cy="5407786"/>
        </p:xfrm>
        <a:graphic>
          <a:graphicData uri="http://schemas.openxmlformats.org/drawingml/2006/table">
            <a:tbl>
              <a:tblPr firstRow="1" bandRow="1">
                <a:tableStyleId>{5C22544A-7EE6-4342-B048-85BDC9FD1C3A}</a:tableStyleId>
              </a:tblPr>
              <a:tblGrid>
                <a:gridCol w="2966115">
                  <a:extLst>
                    <a:ext uri="{9D8B030D-6E8A-4147-A177-3AD203B41FA5}">
                      <a16:colId xmlns:a16="http://schemas.microsoft.com/office/drawing/2014/main" val="20000"/>
                    </a:ext>
                  </a:extLst>
                </a:gridCol>
                <a:gridCol w="2266364">
                  <a:extLst>
                    <a:ext uri="{9D8B030D-6E8A-4147-A177-3AD203B41FA5}">
                      <a16:colId xmlns:a16="http://schemas.microsoft.com/office/drawing/2014/main" val="20001"/>
                    </a:ext>
                  </a:extLst>
                </a:gridCol>
                <a:gridCol w="2023540">
                  <a:extLst>
                    <a:ext uri="{9D8B030D-6E8A-4147-A177-3AD203B41FA5}">
                      <a16:colId xmlns:a16="http://schemas.microsoft.com/office/drawing/2014/main" val="20002"/>
                    </a:ext>
                  </a:extLst>
                </a:gridCol>
                <a:gridCol w="1456949">
                  <a:extLst>
                    <a:ext uri="{9D8B030D-6E8A-4147-A177-3AD203B41FA5}">
                      <a16:colId xmlns:a16="http://schemas.microsoft.com/office/drawing/2014/main" val="20003"/>
                    </a:ext>
                  </a:extLst>
                </a:gridCol>
              </a:tblGrid>
              <a:tr h="358952">
                <a:tc rowSpan="2">
                  <a:txBody>
                    <a:bodyPr/>
                    <a:lstStyle/>
                    <a:p>
                      <a:pPr algn="ctr"/>
                      <a:r>
                        <a:rPr lang="pt-BR" sz="1600" dirty="0">
                          <a:solidFill>
                            <a:schemeClr val="bg1"/>
                          </a:solidFill>
                          <a:latin typeface="+mn-lt"/>
                        </a:rPr>
                        <a:t>Receitas</a:t>
                      </a:r>
                    </a:p>
                  </a:txBody>
                  <a:tcPr anchor="ctr">
                    <a:solidFill>
                      <a:schemeClr val="bg2">
                        <a:lumMod val="60000"/>
                        <a:lumOff val="40000"/>
                      </a:schemeClr>
                    </a:solidFill>
                  </a:tcPr>
                </a:tc>
                <a:tc gridSpan="3">
                  <a:txBody>
                    <a:bodyPr/>
                    <a:lstStyle/>
                    <a:p>
                      <a:pPr algn="ctr"/>
                      <a:r>
                        <a:rPr lang="pt-BR" sz="2800" dirty="0">
                          <a:solidFill>
                            <a:schemeClr val="bg1"/>
                          </a:solidFill>
                        </a:rPr>
                        <a:t>2025</a:t>
                      </a:r>
                    </a:p>
                  </a:txBody>
                  <a:tcPr>
                    <a:solidFill>
                      <a:schemeClr val="bg2">
                        <a:lumMod val="60000"/>
                        <a:lumOff val="40000"/>
                      </a:schemeClr>
                    </a:solidFill>
                  </a:tcPr>
                </a:tc>
                <a:tc hMerge="1">
                  <a:txBody>
                    <a:bodyPr/>
                    <a:lstStyle/>
                    <a:p>
                      <a:endParaRPr lang="pt-BR" dirty="0"/>
                    </a:p>
                  </a:txBody>
                  <a:tcPr/>
                </a:tc>
                <a:tc hMerge="1">
                  <a:txBody>
                    <a:bodyPr/>
                    <a:lstStyle/>
                    <a:p>
                      <a:endParaRPr lang="pt-BR" dirty="0"/>
                    </a:p>
                  </a:txBody>
                  <a:tcPr/>
                </a:tc>
                <a:extLst>
                  <a:ext uri="{0D108BD9-81ED-4DB2-BD59-A6C34878D82A}">
                    <a16:rowId xmlns:a16="http://schemas.microsoft.com/office/drawing/2014/main" val="10000"/>
                  </a:ext>
                </a:extLst>
              </a:tr>
              <a:tr h="373668">
                <a:tc vMerge="1">
                  <a:txBody>
                    <a:bodyPr/>
                    <a:lstStyle/>
                    <a:p>
                      <a:endParaRPr lang="pt-BR" dirty="0"/>
                    </a:p>
                  </a:txBody>
                  <a:tcPr/>
                </a:tc>
                <a:tc>
                  <a:txBody>
                    <a:bodyPr/>
                    <a:lstStyle/>
                    <a:p>
                      <a:pPr algn="ctr"/>
                      <a:r>
                        <a:rPr lang="pt-BR" sz="1600" b="1" dirty="0">
                          <a:solidFill>
                            <a:schemeClr val="bg1"/>
                          </a:solidFill>
                          <a:latin typeface="+mn-lt"/>
                        </a:rPr>
                        <a:t>Meta</a:t>
                      </a:r>
                    </a:p>
                  </a:txBody>
                  <a:tcPr>
                    <a:solidFill>
                      <a:schemeClr val="bg2">
                        <a:lumMod val="60000"/>
                        <a:lumOff val="40000"/>
                      </a:schemeClr>
                    </a:solidFill>
                  </a:tcPr>
                </a:tc>
                <a:tc>
                  <a:txBody>
                    <a:bodyPr/>
                    <a:lstStyle/>
                    <a:p>
                      <a:pPr algn="ctr"/>
                      <a:r>
                        <a:rPr lang="pt-BR" sz="1600" b="1" dirty="0">
                          <a:solidFill>
                            <a:schemeClr val="bg1"/>
                          </a:solidFill>
                          <a:latin typeface="+mn-lt"/>
                        </a:rPr>
                        <a:t>Execução</a:t>
                      </a:r>
                    </a:p>
                  </a:txBody>
                  <a:tcPr>
                    <a:solidFill>
                      <a:schemeClr val="bg2">
                        <a:lumMod val="60000"/>
                        <a:lumOff val="40000"/>
                      </a:schemeClr>
                    </a:solidFill>
                  </a:tcPr>
                </a:tc>
                <a:tc>
                  <a:txBody>
                    <a:bodyPr/>
                    <a:lstStyle/>
                    <a:p>
                      <a:pPr algn="ctr"/>
                      <a:r>
                        <a:rPr lang="pt-BR" sz="1600" b="1" dirty="0">
                          <a:solidFill>
                            <a:schemeClr val="bg1"/>
                          </a:solidFill>
                          <a:latin typeface="+mn-lt"/>
                        </a:rPr>
                        <a:t>%</a:t>
                      </a:r>
                    </a:p>
                  </a:txBody>
                  <a:tcPr>
                    <a:solidFill>
                      <a:schemeClr val="bg2">
                        <a:lumMod val="60000"/>
                        <a:lumOff val="40000"/>
                      </a:schemeClr>
                    </a:solidFill>
                  </a:tcPr>
                </a:tc>
                <a:extLst>
                  <a:ext uri="{0D108BD9-81ED-4DB2-BD59-A6C34878D82A}">
                    <a16:rowId xmlns:a16="http://schemas.microsoft.com/office/drawing/2014/main" val="10001"/>
                  </a:ext>
                </a:extLst>
              </a:tr>
              <a:tr h="350997">
                <a:tc>
                  <a:txBody>
                    <a:bodyPr/>
                    <a:lstStyle/>
                    <a:p>
                      <a:r>
                        <a:rPr lang="pt-BR" sz="1600" b="1" dirty="0">
                          <a:latin typeface="+mn-lt"/>
                        </a:rPr>
                        <a:t>Receitas Correntes</a:t>
                      </a:r>
                    </a:p>
                  </a:txBody>
                  <a:tcPr/>
                </a:tc>
                <a:tc>
                  <a:txBody>
                    <a:bodyPr/>
                    <a:lstStyle/>
                    <a:p>
                      <a:pPr algn="ctr"/>
                      <a:r>
                        <a:rPr lang="pt-BR" sz="1600" b="1" dirty="0">
                          <a:latin typeface="Arial" panose="020B0604020202020204" pitchFamily="34" charset="0"/>
                          <a:cs typeface="Arial" panose="020B0604020202020204" pitchFamily="34" charset="0"/>
                        </a:rPr>
                        <a:t>53.544.020,00</a:t>
                      </a:r>
                    </a:p>
                  </a:txBody>
                  <a:tcPr/>
                </a:tc>
                <a:tc>
                  <a:txBody>
                    <a:bodyPr/>
                    <a:lstStyle/>
                    <a:p>
                      <a:pPr algn="ctr"/>
                      <a:r>
                        <a:rPr lang="pt-BR" sz="1600" b="1" dirty="0">
                          <a:latin typeface="Arial" panose="020B0604020202020204" pitchFamily="34" charset="0"/>
                          <a:cs typeface="Arial" panose="020B0604020202020204" pitchFamily="34" charset="0"/>
                        </a:rPr>
                        <a:t>33.781.216,43</a:t>
                      </a:r>
                    </a:p>
                  </a:txBody>
                  <a:tcPr/>
                </a:tc>
                <a:tc>
                  <a:txBody>
                    <a:bodyPr/>
                    <a:lstStyle/>
                    <a:p>
                      <a:pPr algn="ctr" fontAlgn="ctr"/>
                      <a:r>
                        <a:rPr lang="pt-BR" sz="1800" b="1" i="0" u="none" strike="noStrike" dirty="0">
                          <a:solidFill>
                            <a:srgbClr val="000000"/>
                          </a:solidFill>
                          <a:effectLst/>
                          <a:latin typeface="Arial" panose="020B0604020202020204" pitchFamily="34" charset="0"/>
                        </a:rPr>
                        <a:t>63,09</a:t>
                      </a:r>
                    </a:p>
                  </a:txBody>
                  <a:tcPr marL="9525" marR="9525" marT="9525" marB="0" anchor="ctr"/>
                </a:tc>
                <a:extLst>
                  <a:ext uri="{0D108BD9-81ED-4DB2-BD59-A6C34878D82A}">
                    <a16:rowId xmlns:a16="http://schemas.microsoft.com/office/drawing/2014/main" val="10002"/>
                  </a:ext>
                </a:extLst>
              </a:tr>
              <a:tr h="350997">
                <a:tc>
                  <a:txBody>
                    <a:bodyPr/>
                    <a:lstStyle/>
                    <a:p>
                      <a:r>
                        <a:rPr lang="pt-BR" sz="1600" dirty="0">
                          <a:latin typeface="+mn-lt"/>
                        </a:rPr>
                        <a:t>Tributárias</a:t>
                      </a:r>
                    </a:p>
                  </a:txBody>
                  <a:tcPr/>
                </a:tc>
                <a:tc>
                  <a:txBody>
                    <a:bodyPr/>
                    <a:lstStyle/>
                    <a:p>
                      <a:pPr algn="ctr"/>
                      <a:r>
                        <a:rPr lang="pt-BR" sz="1600" dirty="0">
                          <a:latin typeface="Arial" panose="020B0604020202020204" pitchFamily="34" charset="0"/>
                          <a:cs typeface="Arial" panose="020B0604020202020204" pitchFamily="34" charset="0"/>
                        </a:rPr>
                        <a:t>5.604.450,00 </a:t>
                      </a:r>
                    </a:p>
                  </a:txBody>
                  <a:tcPr/>
                </a:tc>
                <a:tc>
                  <a:txBody>
                    <a:bodyPr/>
                    <a:lstStyle/>
                    <a:p>
                      <a:pPr algn="ctr"/>
                      <a:r>
                        <a:rPr lang="pt-BR" sz="1600" dirty="0">
                          <a:latin typeface="Arial" panose="020B0604020202020204" pitchFamily="34" charset="0"/>
                          <a:cs typeface="Arial" panose="020B0604020202020204" pitchFamily="34" charset="0"/>
                        </a:rPr>
                        <a:t>4.567.731,97</a:t>
                      </a:r>
                    </a:p>
                  </a:txBody>
                  <a:tcPr/>
                </a:tc>
                <a:tc>
                  <a:txBody>
                    <a:bodyPr/>
                    <a:lstStyle/>
                    <a:p>
                      <a:pPr algn="ctr" fontAlgn="ctr"/>
                      <a:r>
                        <a:rPr lang="pt-BR" sz="1800" b="0" i="0" u="none" strike="noStrike">
                          <a:solidFill>
                            <a:srgbClr val="000000"/>
                          </a:solidFill>
                          <a:effectLst/>
                          <a:latin typeface="Arial" panose="020B0604020202020204" pitchFamily="34" charset="0"/>
                        </a:rPr>
                        <a:t>81,50</a:t>
                      </a:r>
                    </a:p>
                  </a:txBody>
                  <a:tcPr marL="9525" marR="9525" marT="9525" marB="0" anchor="ctr"/>
                </a:tc>
                <a:extLst>
                  <a:ext uri="{0D108BD9-81ED-4DB2-BD59-A6C34878D82A}">
                    <a16:rowId xmlns:a16="http://schemas.microsoft.com/office/drawing/2014/main" val="10003"/>
                  </a:ext>
                </a:extLst>
              </a:tr>
              <a:tr h="321748">
                <a:tc>
                  <a:txBody>
                    <a:bodyPr/>
                    <a:lstStyle/>
                    <a:p>
                      <a:r>
                        <a:rPr lang="pt-BR" sz="1600" dirty="0">
                          <a:latin typeface="+mn-lt"/>
                        </a:rPr>
                        <a:t>Contribuições</a:t>
                      </a:r>
                    </a:p>
                  </a:txBody>
                  <a:tcPr/>
                </a:tc>
                <a:tc>
                  <a:txBody>
                    <a:bodyPr/>
                    <a:lstStyle/>
                    <a:p>
                      <a:pPr algn="ctr"/>
                      <a:r>
                        <a:rPr lang="pt-BR" sz="1600" dirty="0">
                          <a:latin typeface="Arial" panose="020B0604020202020204" pitchFamily="34" charset="0"/>
                          <a:cs typeface="Arial" panose="020B0604020202020204" pitchFamily="34" charset="0"/>
                        </a:rPr>
                        <a:t>-</a:t>
                      </a:r>
                    </a:p>
                  </a:txBody>
                  <a:tcPr/>
                </a:tc>
                <a:tc>
                  <a:txBody>
                    <a:bodyPr/>
                    <a:lstStyle/>
                    <a:p>
                      <a:pPr algn="ctr"/>
                      <a:r>
                        <a:rPr lang="pt-BR" sz="1600" dirty="0">
                          <a:latin typeface="Arial" panose="020B0604020202020204" pitchFamily="34" charset="0"/>
                          <a:cs typeface="Arial" panose="020B0604020202020204" pitchFamily="34" charset="0"/>
                        </a:rPr>
                        <a:t>-</a:t>
                      </a:r>
                    </a:p>
                  </a:txBody>
                  <a:tcPr/>
                </a:tc>
                <a:tc>
                  <a:txBody>
                    <a:bodyPr/>
                    <a:lstStyle/>
                    <a:p>
                      <a:pPr algn="ctr" fontAlgn="ctr"/>
                      <a:r>
                        <a:rPr lang="pt-BR" sz="1800" b="0" i="0" u="none" strike="noStrike" dirty="0">
                          <a:solidFill>
                            <a:srgbClr val="000000"/>
                          </a:solidFill>
                          <a:effectLst/>
                          <a:latin typeface="Arial" panose="020B0604020202020204" pitchFamily="34" charset="0"/>
                        </a:rPr>
                        <a:t>-</a:t>
                      </a:r>
                    </a:p>
                  </a:txBody>
                  <a:tcPr marL="9525" marR="9525" marT="9525" marB="0" anchor="ctr"/>
                </a:tc>
                <a:extLst>
                  <a:ext uri="{0D108BD9-81ED-4DB2-BD59-A6C34878D82A}">
                    <a16:rowId xmlns:a16="http://schemas.microsoft.com/office/drawing/2014/main" val="3833916462"/>
                  </a:ext>
                </a:extLst>
              </a:tr>
              <a:tr h="321748">
                <a:tc>
                  <a:txBody>
                    <a:bodyPr/>
                    <a:lstStyle/>
                    <a:p>
                      <a:r>
                        <a:rPr lang="pt-BR" sz="1600" dirty="0">
                          <a:latin typeface="+mn-lt"/>
                        </a:rPr>
                        <a:t>Patrimoniais</a:t>
                      </a:r>
                    </a:p>
                  </a:txBody>
                  <a:tcPr/>
                </a:tc>
                <a:tc>
                  <a:txBody>
                    <a:bodyPr/>
                    <a:lstStyle/>
                    <a:p>
                      <a:pPr algn="ctr"/>
                      <a:r>
                        <a:rPr lang="pt-BR" sz="1600" dirty="0">
                          <a:latin typeface="Arial" panose="020B0604020202020204" pitchFamily="34" charset="0"/>
                          <a:cs typeface="Arial" panose="020B0604020202020204" pitchFamily="34" charset="0"/>
                        </a:rPr>
                        <a:t>188.700,00 </a:t>
                      </a:r>
                    </a:p>
                  </a:txBody>
                  <a:tcPr/>
                </a:tc>
                <a:tc>
                  <a:txBody>
                    <a:bodyPr/>
                    <a:lstStyle/>
                    <a:p>
                      <a:pPr algn="ctr"/>
                      <a:r>
                        <a:rPr lang="pt-BR" sz="1600" dirty="0">
                          <a:latin typeface="Arial" panose="020B0604020202020204" pitchFamily="34" charset="0"/>
                          <a:cs typeface="Arial" panose="020B0604020202020204" pitchFamily="34" charset="0"/>
                        </a:rPr>
                        <a:t>327.729,58</a:t>
                      </a:r>
                    </a:p>
                  </a:txBody>
                  <a:tcPr/>
                </a:tc>
                <a:tc>
                  <a:txBody>
                    <a:bodyPr/>
                    <a:lstStyle/>
                    <a:p>
                      <a:pPr algn="ctr" fontAlgn="ctr"/>
                      <a:r>
                        <a:rPr lang="pt-BR" sz="1800" b="0" i="0" u="none" strike="noStrike">
                          <a:solidFill>
                            <a:srgbClr val="000000"/>
                          </a:solidFill>
                          <a:effectLst/>
                          <a:latin typeface="Arial" panose="020B0604020202020204" pitchFamily="34" charset="0"/>
                        </a:rPr>
                        <a:t>173,68</a:t>
                      </a:r>
                    </a:p>
                  </a:txBody>
                  <a:tcPr marL="9525" marR="9525" marT="9525" marB="0" anchor="ctr"/>
                </a:tc>
                <a:extLst>
                  <a:ext uri="{0D108BD9-81ED-4DB2-BD59-A6C34878D82A}">
                    <a16:rowId xmlns:a16="http://schemas.microsoft.com/office/drawing/2014/main" val="10004"/>
                  </a:ext>
                </a:extLst>
              </a:tr>
              <a:tr h="321748">
                <a:tc>
                  <a:txBody>
                    <a:bodyPr/>
                    <a:lstStyle/>
                    <a:p>
                      <a:r>
                        <a:rPr lang="pt-BR" sz="1600" dirty="0">
                          <a:latin typeface="+mn-lt"/>
                        </a:rPr>
                        <a:t>Industrial</a:t>
                      </a:r>
                    </a:p>
                  </a:txBody>
                  <a:tcPr/>
                </a:tc>
                <a:tc>
                  <a:txBody>
                    <a:bodyPr/>
                    <a:lstStyle/>
                    <a:p>
                      <a:pPr algn="ctr"/>
                      <a:r>
                        <a:rPr lang="pt-BR" sz="1600" dirty="0">
                          <a:latin typeface="Arial" panose="020B0604020202020204" pitchFamily="34" charset="0"/>
                          <a:cs typeface="Arial" panose="020B0604020202020204" pitchFamily="34" charset="0"/>
                        </a:rPr>
                        <a:t>-</a:t>
                      </a:r>
                    </a:p>
                  </a:txBody>
                  <a:tcPr/>
                </a:tc>
                <a:tc>
                  <a:txBody>
                    <a:bodyPr/>
                    <a:lstStyle/>
                    <a:p>
                      <a:pPr algn="ctr"/>
                      <a:r>
                        <a:rPr lang="pt-BR" sz="1600" dirty="0">
                          <a:latin typeface="Arial" panose="020B0604020202020204" pitchFamily="34" charset="0"/>
                          <a:cs typeface="Arial" panose="020B0604020202020204" pitchFamily="34" charset="0"/>
                        </a:rPr>
                        <a:t>-</a:t>
                      </a:r>
                    </a:p>
                  </a:txBody>
                  <a:tcPr/>
                </a:tc>
                <a:tc>
                  <a:txBody>
                    <a:bodyPr/>
                    <a:lstStyle/>
                    <a:p>
                      <a:pPr algn="ctr" fontAlgn="ctr"/>
                      <a:r>
                        <a:rPr lang="pt-BR" sz="1800" b="0" i="0" u="none" strike="noStrike" dirty="0">
                          <a:solidFill>
                            <a:srgbClr val="000000"/>
                          </a:solidFill>
                          <a:effectLst/>
                          <a:latin typeface="Arial" panose="020B0604020202020204" pitchFamily="34" charset="0"/>
                        </a:rPr>
                        <a:t>-</a:t>
                      </a:r>
                    </a:p>
                  </a:txBody>
                  <a:tcPr marL="9525" marR="9525" marT="9525" marB="0" anchor="ctr"/>
                </a:tc>
                <a:extLst>
                  <a:ext uri="{0D108BD9-81ED-4DB2-BD59-A6C34878D82A}">
                    <a16:rowId xmlns:a16="http://schemas.microsoft.com/office/drawing/2014/main" val="2024260591"/>
                  </a:ext>
                </a:extLst>
              </a:tr>
              <a:tr h="321748">
                <a:tc>
                  <a:txBody>
                    <a:bodyPr/>
                    <a:lstStyle/>
                    <a:p>
                      <a:r>
                        <a:rPr lang="pt-BR" sz="1600" dirty="0">
                          <a:latin typeface="+mn-lt"/>
                        </a:rPr>
                        <a:t>Serviços</a:t>
                      </a:r>
                    </a:p>
                  </a:txBody>
                  <a:tcPr/>
                </a:tc>
                <a:tc>
                  <a:txBody>
                    <a:bodyPr/>
                    <a:lstStyle/>
                    <a:p>
                      <a:pPr algn="ctr"/>
                      <a:r>
                        <a:rPr lang="pt-BR" sz="1600" dirty="0">
                          <a:latin typeface="Arial" panose="020B0604020202020204" pitchFamily="34" charset="0"/>
                          <a:cs typeface="Arial" panose="020B0604020202020204" pitchFamily="34" charset="0"/>
                        </a:rPr>
                        <a:t>3.376.370,00 </a:t>
                      </a:r>
                    </a:p>
                  </a:txBody>
                  <a:tcPr/>
                </a:tc>
                <a:tc>
                  <a:txBody>
                    <a:bodyPr/>
                    <a:lstStyle/>
                    <a:p>
                      <a:pPr algn="ctr"/>
                      <a:r>
                        <a:rPr lang="pt-BR" sz="1600" dirty="0">
                          <a:latin typeface="Arial" panose="020B0604020202020204" pitchFamily="34" charset="0"/>
                          <a:cs typeface="Arial" panose="020B0604020202020204" pitchFamily="34" charset="0"/>
                        </a:rPr>
                        <a:t>1.332.034,27</a:t>
                      </a:r>
                    </a:p>
                  </a:txBody>
                  <a:tcPr/>
                </a:tc>
                <a:tc>
                  <a:txBody>
                    <a:bodyPr/>
                    <a:lstStyle/>
                    <a:p>
                      <a:pPr algn="ctr" fontAlgn="ctr"/>
                      <a:r>
                        <a:rPr lang="pt-BR" sz="1800" b="0" i="0" u="none" strike="noStrike">
                          <a:solidFill>
                            <a:srgbClr val="000000"/>
                          </a:solidFill>
                          <a:effectLst/>
                          <a:latin typeface="Arial" panose="020B0604020202020204" pitchFamily="34" charset="0"/>
                        </a:rPr>
                        <a:t>39,45</a:t>
                      </a:r>
                    </a:p>
                  </a:txBody>
                  <a:tcPr marL="9525" marR="9525" marT="9525" marB="0" anchor="ctr"/>
                </a:tc>
                <a:extLst>
                  <a:ext uri="{0D108BD9-81ED-4DB2-BD59-A6C34878D82A}">
                    <a16:rowId xmlns:a16="http://schemas.microsoft.com/office/drawing/2014/main" val="10005"/>
                  </a:ext>
                </a:extLst>
              </a:tr>
              <a:tr h="342804">
                <a:tc>
                  <a:txBody>
                    <a:bodyPr/>
                    <a:lstStyle/>
                    <a:p>
                      <a:r>
                        <a:rPr lang="pt-BR" sz="1600" dirty="0">
                          <a:latin typeface="+mn-lt"/>
                        </a:rPr>
                        <a:t>Transferências Correntes</a:t>
                      </a:r>
                    </a:p>
                  </a:txBody>
                  <a:tcPr/>
                </a:tc>
                <a:tc>
                  <a:txBody>
                    <a:bodyPr/>
                    <a:lstStyle/>
                    <a:p>
                      <a:pPr algn="ctr"/>
                      <a:r>
                        <a:rPr lang="pt-BR" sz="1600" dirty="0">
                          <a:latin typeface="Arial" panose="020B0604020202020204" pitchFamily="34" charset="0"/>
                          <a:cs typeface="Arial" panose="020B0604020202020204" pitchFamily="34" charset="0"/>
                        </a:rPr>
                        <a:t>43.565.000,00 </a:t>
                      </a:r>
                    </a:p>
                  </a:txBody>
                  <a:tcPr/>
                </a:tc>
                <a:tc>
                  <a:txBody>
                    <a:bodyPr/>
                    <a:lstStyle/>
                    <a:p>
                      <a:pPr algn="ctr"/>
                      <a:r>
                        <a:rPr lang="pt-BR" sz="1600" dirty="0">
                          <a:latin typeface="Arial" panose="020B0604020202020204" pitchFamily="34" charset="0"/>
                          <a:cs typeface="Arial" panose="020B0604020202020204" pitchFamily="34" charset="0"/>
                        </a:rPr>
                        <a:t>27.025.494,07</a:t>
                      </a:r>
                    </a:p>
                  </a:txBody>
                  <a:tcPr/>
                </a:tc>
                <a:tc>
                  <a:txBody>
                    <a:bodyPr/>
                    <a:lstStyle/>
                    <a:p>
                      <a:pPr algn="ctr" fontAlgn="ctr"/>
                      <a:r>
                        <a:rPr lang="pt-BR" sz="1800" b="0" i="0" u="none" strike="noStrike">
                          <a:solidFill>
                            <a:srgbClr val="000000"/>
                          </a:solidFill>
                          <a:effectLst/>
                          <a:latin typeface="Arial" panose="020B0604020202020204" pitchFamily="34" charset="0"/>
                        </a:rPr>
                        <a:t>62,03</a:t>
                      </a:r>
                    </a:p>
                  </a:txBody>
                  <a:tcPr marL="9525" marR="9525" marT="9525" marB="0" anchor="ctr"/>
                </a:tc>
                <a:extLst>
                  <a:ext uri="{0D108BD9-81ED-4DB2-BD59-A6C34878D82A}">
                    <a16:rowId xmlns:a16="http://schemas.microsoft.com/office/drawing/2014/main" val="10006"/>
                  </a:ext>
                </a:extLst>
              </a:tr>
              <a:tr h="323125">
                <a:tc>
                  <a:txBody>
                    <a:bodyPr/>
                    <a:lstStyle/>
                    <a:p>
                      <a:r>
                        <a:rPr lang="pt-BR" sz="1600" dirty="0">
                          <a:latin typeface="+mn-lt"/>
                        </a:rPr>
                        <a:t>Outras Receitas Correntes</a:t>
                      </a:r>
                    </a:p>
                  </a:txBody>
                  <a:tcPr/>
                </a:tc>
                <a:tc>
                  <a:txBody>
                    <a:bodyPr/>
                    <a:lstStyle/>
                    <a:p>
                      <a:pPr algn="ctr"/>
                      <a:r>
                        <a:rPr lang="pt-BR" sz="1600" dirty="0">
                          <a:latin typeface="Arial" panose="020B0604020202020204" pitchFamily="34" charset="0"/>
                          <a:cs typeface="Arial" panose="020B0604020202020204" pitchFamily="34" charset="0"/>
                        </a:rPr>
                        <a:t>809.500,00 </a:t>
                      </a:r>
                    </a:p>
                  </a:txBody>
                  <a:tcPr/>
                </a:tc>
                <a:tc>
                  <a:txBody>
                    <a:bodyPr/>
                    <a:lstStyle/>
                    <a:p>
                      <a:pPr algn="ctr"/>
                      <a:r>
                        <a:rPr lang="pt-BR" sz="1600" dirty="0">
                          <a:latin typeface="Arial" panose="020B0604020202020204" pitchFamily="34" charset="0"/>
                          <a:cs typeface="Arial" panose="020B0604020202020204" pitchFamily="34" charset="0"/>
                        </a:rPr>
                        <a:t>528.226,54</a:t>
                      </a:r>
                    </a:p>
                  </a:txBody>
                  <a:tcPr/>
                </a:tc>
                <a:tc>
                  <a:txBody>
                    <a:bodyPr/>
                    <a:lstStyle/>
                    <a:p>
                      <a:pPr algn="ctr" fontAlgn="ctr"/>
                      <a:r>
                        <a:rPr lang="pt-BR" sz="1800" b="0" i="0" u="none" strike="noStrike">
                          <a:solidFill>
                            <a:srgbClr val="000000"/>
                          </a:solidFill>
                          <a:effectLst/>
                          <a:latin typeface="Arial" panose="020B0604020202020204" pitchFamily="34" charset="0"/>
                        </a:rPr>
                        <a:t>65,25</a:t>
                      </a:r>
                    </a:p>
                  </a:txBody>
                  <a:tcPr marL="9525" marR="9525" marT="9525" marB="0" anchor="ctr"/>
                </a:tc>
                <a:extLst>
                  <a:ext uri="{0D108BD9-81ED-4DB2-BD59-A6C34878D82A}">
                    <a16:rowId xmlns:a16="http://schemas.microsoft.com/office/drawing/2014/main" val="10007"/>
                  </a:ext>
                </a:extLst>
              </a:tr>
              <a:tr h="358952">
                <a:tc>
                  <a:txBody>
                    <a:bodyPr/>
                    <a:lstStyle/>
                    <a:p>
                      <a:r>
                        <a:rPr lang="pt-BR" sz="1600" b="1" dirty="0">
                          <a:latin typeface="+mn-lt"/>
                        </a:rPr>
                        <a:t>Receitas Capital</a:t>
                      </a:r>
                    </a:p>
                  </a:txBody>
                  <a:tcPr/>
                </a:tc>
                <a:tc>
                  <a:txBody>
                    <a:bodyPr/>
                    <a:lstStyle/>
                    <a:p>
                      <a:pPr algn="ctr"/>
                      <a:r>
                        <a:rPr lang="pt-BR" sz="1600" dirty="0">
                          <a:latin typeface="Arial" panose="020B0604020202020204" pitchFamily="34" charset="0"/>
                          <a:cs typeface="Arial" panose="020B0604020202020204" pitchFamily="34" charset="0"/>
                        </a:rPr>
                        <a:t>600.000,00</a:t>
                      </a:r>
                      <a:endParaRPr lang="pt-BR" sz="1600" b="1" dirty="0">
                        <a:latin typeface="Arial" panose="020B0604020202020204" pitchFamily="34" charset="0"/>
                        <a:cs typeface="Arial" panose="020B0604020202020204" pitchFamily="34" charset="0"/>
                      </a:endParaRPr>
                    </a:p>
                  </a:txBody>
                  <a:tcPr/>
                </a:tc>
                <a:tc>
                  <a:txBody>
                    <a:bodyPr/>
                    <a:lstStyle/>
                    <a:p>
                      <a:pPr algn="ctr"/>
                      <a:r>
                        <a:rPr lang="pt-BR" sz="1600" b="1" dirty="0">
                          <a:latin typeface="Arial" panose="020B0604020202020204" pitchFamily="34" charset="0"/>
                          <a:cs typeface="Arial" panose="020B0604020202020204" pitchFamily="34" charset="0"/>
                        </a:rPr>
                        <a:t>1.063.928,64</a:t>
                      </a:r>
                    </a:p>
                  </a:txBody>
                  <a:tcPr/>
                </a:tc>
                <a:tc>
                  <a:txBody>
                    <a:bodyPr/>
                    <a:lstStyle/>
                    <a:p>
                      <a:pPr algn="ctr" fontAlgn="ctr"/>
                      <a:r>
                        <a:rPr lang="pt-BR" sz="1800" b="1" i="0" u="none" strike="noStrike" dirty="0">
                          <a:solidFill>
                            <a:srgbClr val="000000"/>
                          </a:solidFill>
                          <a:effectLst/>
                          <a:latin typeface="Arial" panose="020B0604020202020204" pitchFamily="34" charset="0"/>
                        </a:rPr>
                        <a:t>177,32</a:t>
                      </a:r>
                    </a:p>
                  </a:txBody>
                  <a:tcPr marL="9525" marR="9525" marT="9525" marB="0" anchor="ctr"/>
                </a:tc>
                <a:extLst>
                  <a:ext uri="{0D108BD9-81ED-4DB2-BD59-A6C34878D82A}">
                    <a16:rowId xmlns:a16="http://schemas.microsoft.com/office/drawing/2014/main" val="10008"/>
                  </a:ext>
                </a:extLst>
              </a:tr>
              <a:tr h="358952">
                <a:tc>
                  <a:txBody>
                    <a:bodyPr/>
                    <a:lstStyle/>
                    <a:p>
                      <a:r>
                        <a:rPr lang="pt-BR" sz="1600" dirty="0">
                          <a:latin typeface="+mn-lt"/>
                        </a:rPr>
                        <a:t>Operações</a:t>
                      </a:r>
                      <a:r>
                        <a:rPr lang="pt-BR" sz="1600" baseline="0" dirty="0">
                          <a:latin typeface="+mn-lt"/>
                        </a:rPr>
                        <a:t> de Crédito</a:t>
                      </a:r>
                      <a:endParaRPr lang="pt-BR" sz="1600" dirty="0">
                        <a:latin typeface="+mn-lt"/>
                      </a:endParaRPr>
                    </a:p>
                  </a:txBody>
                  <a:tcPr/>
                </a:tc>
                <a:tc>
                  <a:txBody>
                    <a:bodyPr/>
                    <a:lstStyle/>
                    <a:p>
                      <a:pPr algn="ctr"/>
                      <a:r>
                        <a:rPr lang="pt-BR" sz="1600" dirty="0">
                          <a:latin typeface="Arial" panose="020B0604020202020204" pitchFamily="34" charset="0"/>
                          <a:cs typeface="Arial" panose="020B0604020202020204" pitchFamily="34" charset="0"/>
                        </a:rPr>
                        <a:t>-</a:t>
                      </a:r>
                    </a:p>
                  </a:txBody>
                  <a:tcPr/>
                </a:tc>
                <a:tc>
                  <a:txBody>
                    <a:bodyPr/>
                    <a:lstStyle/>
                    <a:p>
                      <a:pPr algn="ctr"/>
                      <a:r>
                        <a:rPr lang="pt-BR" sz="1600" dirty="0">
                          <a:latin typeface="Arial" panose="020B0604020202020204" pitchFamily="34" charset="0"/>
                          <a:cs typeface="Arial" panose="020B0604020202020204" pitchFamily="34" charset="0"/>
                        </a:rPr>
                        <a:t>-</a:t>
                      </a:r>
                    </a:p>
                  </a:txBody>
                  <a:tcPr/>
                </a:tc>
                <a:tc>
                  <a:txBody>
                    <a:bodyPr/>
                    <a:lstStyle/>
                    <a:p>
                      <a:pPr algn="ctr" fontAlgn="ctr"/>
                      <a:r>
                        <a:rPr lang="pt-BR" sz="1800" b="0" i="0" u="none" strike="noStrike" dirty="0">
                          <a:solidFill>
                            <a:srgbClr val="000000"/>
                          </a:solidFill>
                          <a:effectLst/>
                          <a:latin typeface="Arial" panose="020B0604020202020204" pitchFamily="34" charset="0"/>
                        </a:rPr>
                        <a:t>-</a:t>
                      </a:r>
                    </a:p>
                  </a:txBody>
                  <a:tcPr marL="9525" marR="9525" marT="9525" marB="0" anchor="ctr"/>
                </a:tc>
                <a:extLst>
                  <a:ext uri="{0D108BD9-81ED-4DB2-BD59-A6C34878D82A}">
                    <a16:rowId xmlns:a16="http://schemas.microsoft.com/office/drawing/2014/main" val="10009"/>
                  </a:ext>
                </a:extLst>
              </a:tr>
              <a:tr h="358952">
                <a:tc>
                  <a:txBody>
                    <a:bodyPr/>
                    <a:lstStyle/>
                    <a:p>
                      <a:r>
                        <a:rPr lang="pt-BR" sz="1600" dirty="0">
                          <a:latin typeface="+mn-lt"/>
                        </a:rPr>
                        <a:t>Alienação de Bens</a:t>
                      </a:r>
                    </a:p>
                  </a:txBody>
                  <a:tcPr/>
                </a:tc>
                <a:tc>
                  <a:txBody>
                    <a:bodyPr/>
                    <a:lstStyle/>
                    <a:p>
                      <a:pPr algn="ctr"/>
                      <a:r>
                        <a:rPr lang="pt-BR" sz="1600" dirty="0">
                          <a:latin typeface="Arial" panose="020B0604020202020204" pitchFamily="34" charset="0"/>
                          <a:cs typeface="Arial" panose="020B0604020202020204" pitchFamily="34" charset="0"/>
                        </a:rPr>
                        <a:t>600.000,00</a:t>
                      </a:r>
                    </a:p>
                  </a:txBody>
                  <a:tcPr/>
                </a:tc>
                <a:tc>
                  <a:txBody>
                    <a:bodyPr/>
                    <a:lstStyle/>
                    <a:p>
                      <a:pPr algn="ctr"/>
                      <a:r>
                        <a:rPr lang="pt-BR" sz="1600" dirty="0">
                          <a:latin typeface="Arial" panose="020B0604020202020204" pitchFamily="34" charset="0"/>
                          <a:cs typeface="Arial" panose="020B0604020202020204" pitchFamily="34" charset="0"/>
                        </a:rPr>
                        <a:t>-</a:t>
                      </a:r>
                    </a:p>
                  </a:txBody>
                  <a:tcPr/>
                </a:tc>
                <a:tc>
                  <a:txBody>
                    <a:bodyPr/>
                    <a:lstStyle/>
                    <a:p>
                      <a:pPr algn="ctr" fontAlgn="ctr"/>
                      <a:r>
                        <a:rPr lang="pt-BR" sz="1800" b="0" i="0" u="none" strike="noStrike" dirty="0">
                          <a:solidFill>
                            <a:srgbClr val="000000"/>
                          </a:solidFill>
                          <a:effectLst/>
                          <a:latin typeface="Arial" panose="020B0604020202020204" pitchFamily="34" charset="0"/>
                        </a:rPr>
                        <a:t>-</a:t>
                      </a:r>
                    </a:p>
                  </a:txBody>
                  <a:tcPr marL="9525" marR="9525" marT="9525" marB="0" anchor="ctr"/>
                </a:tc>
                <a:extLst>
                  <a:ext uri="{0D108BD9-81ED-4DB2-BD59-A6C34878D82A}">
                    <a16:rowId xmlns:a16="http://schemas.microsoft.com/office/drawing/2014/main" val="10010"/>
                  </a:ext>
                </a:extLst>
              </a:tr>
              <a:tr h="358952">
                <a:tc>
                  <a:txBody>
                    <a:bodyPr/>
                    <a:lstStyle/>
                    <a:p>
                      <a:pPr algn="l"/>
                      <a:r>
                        <a:rPr lang="pt-BR" sz="1600" dirty="0">
                          <a:latin typeface="+mn-lt"/>
                        </a:rPr>
                        <a:t>Transferências de Capital</a:t>
                      </a:r>
                    </a:p>
                  </a:txBody>
                  <a:tcPr/>
                </a:tc>
                <a:tc>
                  <a:txBody>
                    <a:bodyPr/>
                    <a:lstStyle/>
                    <a:p>
                      <a:pPr algn="ctr"/>
                      <a:r>
                        <a:rPr lang="pt-BR" sz="1600" dirty="0">
                          <a:latin typeface="Arial" panose="020B0604020202020204" pitchFamily="34" charset="0"/>
                          <a:cs typeface="Arial" panose="020B0604020202020204" pitchFamily="34" charset="0"/>
                        </a:rPr>
                        <a:t>0,00</a:t>
                      </a:r>
                    </a:p>
                  </a:txBody>
                  <a:tcPr/>
                </a:tc>
                <a:tc>
                  <a:txBody>
                    <a:bodyPr/>
                    <a:lstStyle/>
                    <a:p>
                      <a:pPr algn="ctr"/>
                      <a:r>
                        <a:rPr lang="pt-BR" sz="1600" dirty="0">
                          <a:latin typeface="Arial" panose="020B0604020202020204" pitchFamily="34" charset="0"/>
                          <a:cs typeface="Arial" panose="020B0604020202020204" pitchFamily="34" charset="0"/>
                        </a:rPr>
                        <a:t>1.063.928,64</a:t>
                      </a:r>
                    </a:p>
                  </a:txBody>
                  <a:tcPr/>
                </a:tc>
                <a:tc>
                  <a:txBody>
                    <a:bodyPr/>
                    <a:lstStyle/>
                    <a:p>
                      <a:pPr algn="ctr" fontAlgn="ctr"/>
                      <a:r>
                        <a:rPr lang="pt-BR" sz="1800" b="0" i="0" u="none" strike="noStrike" dirty="0">
                          <a:solidFill>
                            <a:srgbClr val="000000"/>
                          </a:solidFill>
                          <a:effectLst/>
                          <a:latin typeface="Arial" panose="020B0604020202020204" pitchFamily="34" charset="0"/>
                        </a:rPr>
                        <a:t>-</a:t>
                      </a:r>
                    </a:p>
                  </a:txBody>
                  <a:tcPr marL="9525" marR="9525" marT="9525" marB="0" anchor="ctr"/>
                </a:tc>
                <a:extLst>
                  <a:ext uri="{0D108BD9-81ED-4DB2-BD59-A6C34878D82A}">
                    <a16:rowId xmlns:a16="http://schemas.microsoft.com/office/drawing/2014/main" val="10011"/>
                  </a:ext>
                </a:extLst>
              </a:tr>
              <a:tr h="358952">
                <a:tc>
                  <a:txBody>
                    <a:bodyPr/>
                    <a:lstStyle/>
                    <a:p>
                      <a:r>
                        <a:rPr lang="pt-BR" sz="1600" b="1" dirty="0">
                          <a:latin typeface="+mn-lt"/>
                        </a:rPr>
                        <a:t>Receitas Total</a:t>
                      </a:r>
                    </a:p>
                  </a:txBody>
                  <a:tcPr/>
                </a:tc>
                <a:tc>
                  <a:txBody>
                    <a:bodyPr/>
                    <a:lstStyle/>
                    <a:p>
                      <a:pPr algn="ctr" fontAlgn="t"/>
                      <a:r>
                        <a:rPr lang="pt-BR" sz="1600" b="1" i="0" u="none" strike="noStrike" dirty="0">
                          <a:solidFill>
                            <a:srgbClr val="000000"/>
                          </a:solidFill>
                          <a:effectLst/>
                          <a:latin typeface="Arial" panose="020B0604020202020204" pitchFamily="34" charset="0"/>
                          <a:cs typeface="Arial" panose="020B0604020202020204" pitchFamily="34" charset="0"/>
                        </a:rPr>
                        <a:t>54.144.020,00</a:t>
                      </a:r>
                    </a:p>
                  </a:txBody>
                  <a:tcPr marL="9525" marR="9525" marT="9525" marB="0"/>
                </a:tc>
                <a:tc>
                  <a:txBody>
                    <a:bodyPr/>
                    <a:lstStyle/>
                    <a:p>
                      <a:pPr algn="ctr" fontAlgn="t"/>
                      <a:r>
                        <a:rPr lang="pt-BR" sz="1600" b="1" i="0" u="none" strike="noStrike" dirty="0">
                          <a:solidFill>
                            <a:srgbClr val="000000"/>
                          </a:solidFill>
                          <a:effectLst/>
                          <a:latin typeface="Arial" panose="020B0604020202020204" pitchFamily="34" charset="0"/>
                          <a:cs typeface="Arial" panose="020B0604020202020204" pitchFamily="34" charset="0"/>
                        </a:rPr>
                        <a:t>34.845.145,07</a:t>
                      </a:r>
                    </a:p>
                  </a:txBody>
                  <a:tcPr marL="9525" marR="9525" marT="9525" marB="0"/>
                </a:tc>
                <a:tc>
                  <a:txBody>
                    <a:bodyPr/>
                    <a:lstStyle/>
                    <a:p>
                      <a:pPr algn="ctr" fontAlgn="ctr"/>
                      <a:r>
                        <a:rPr lang="pt-BR" sz="1800" b="1" i="0" u="none" strike="noStrike" dirty="0">
                          <a:solidFill>
                            <a:srgbClr val="000000"/>
                          </a:solidFill>
                          <a:effectLst/>
                          <a:latin typeface="Arial" panose="020B0604020202020204" pitchFamily="34" charset="0"/>
                        </a:rPr>
                        <a:t>64,36</a:t>
                      </a:r>
                    </a:p>
                  </a:txBody>
                  <a:tcPr marL="9525" marR="9525" marT="9525" marB="0" anchor="ctr"/>
                </a:tc>
                <a:extLst>
                  <a:ext uri="{0D108BD9-81ED-4DB2-BD59-A6C34878D82A}">
                    <a16:rowId xmlns:a16="http://schemas.microsoft.com/office/drawing/2014/main" val="10013"/>
                  </a:ext>
                </a:extLst>
              </a:tr>
            </a:tbl>
          </a:graphicData>
        </a:graphic>
      </p:graphicFrame>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457200" y="1428736"/>
            <a:ext cx="8229600" cy="4697427"/>
          </a:xfrm>
        </p:spPr>
        <p:txBody>
          <a:bodyPr/>
          <a:lstStyle/>
          <a:p>
            <a:pPr>
              <a:buNone/>
            </a:pPr>
            <a:endParaRPr lang="pt-BR" dirty="0"/>
          </a:p>
        </p:txBody>
      </p:sp>
      <p:sp>
        <p:nvSpPr>
          <p:cNvPr id="2" name="Título 1"/>
          <p:cNvSpPr>
            <a:spLocks noGrp="1"/>
          </p:cNvSpPr>
          <p:nvPr>
            <p:ph type="title"/>
          </p:nvPr>
        </p:nvSpPr>
        <p:spPr>
          <a:xfrm>
            <a:off x="328892" y="233771"/>
            <a:ext cx="8600826" cy="694899"/>
          </a:xfrm>
        </p:spPr>
        <p:txBody>
          <a:bodyPr>
            <a:normAutofit fontScale="90000"/>
          </a:bodyPr>
          <a:lstStyle/>
          <a:p>
            <a:r>
              <a:rPr lang="pt-BR" b="1" dirty="0"/>
              <a:t>DESPESAS  LIQUIDADAS – JAN A AGO</a:t>
            </a:r>
          </a:p>
        </p:txBody>
      </p:sp>
      <p:graphicFrame>
        <p:nvGraphicFramePr>
          <p:cNvPr id="7" name="Tabela 6"/>
          <p:cNvGraphicFramePr>
            <a:graphicFrameLocks noGrp="1"/>
          </p:cNvGraphicFramePr>
          <p:nvPr>
            <p:extLst>
              <p:ext uri="{D42A27DB-BD31-4B8C-83A1-F6EECF244321}">
                <p14:modId xmlns:p14="http://schemas.microsoft.com/office/powerpoint/2010/main" val="1899680474"/>
              </p:ext>
            </p:extLst>
          </p:nvPr>
        </p:nvGraphicFramePr>
        <p:xfrm>
          <a:off x="144742" y="836712"/>
          <a:ext cx="8784976" cy="5955465"/>
        </p:xfrm>
        <a:graphic>
          <a:graphicData uri="http://schemas.openxmlformats.org/drawingml/2006/table">
            <a:tbl>
              <a:tblPr firstRow="1" bandRow="1">
                <a:tableStyleId>{5C22544A-7EE6-4342-B048-85BDC9FD1C3A}</a:tableStyleId>
              </a:tblPr>
              <a:tblGrid>
                <a:gridCol w="3182810">
                  <a:extLst>
                    <a:ext uri="{9D8B030D-6E8A-4147-A177-3AD203B41FA5}">
                      <a16:colId xmlns:a16="http://schemas.microsoft.com/office/drawing/2014/main" val="20000"/>
                    </a:ext>
                  </a:extLst>
                </a:gridCol>
                <a:gridCol w="2092913">
                  <a:extLst>
                    <a:ext uri="{9D8B030D-6E8A-4147-A177-3AD203B41FA5}">
                      <a16:colId xmlns:a16="http://schemas.microsoft.com/office/drawing/2014/main" val="20001"/>
                    </a:ext>
                  </a:extLst>
                </a:gridCol>
                <a:gridCol w="2040263">
                  <a:extLst>
                    <a:ext uri="{9D8B030D-6E8A-4147-A177-3AD203B41FA5}">
                      <a16:colId xmlns:a16="http://schemas.microsoft.com/office/drawing/2014/main" val="20002"/>
                    </a:ext>
                  </a:extLst>
                </a:gridCol>
                <a:gridCol w="1468990">
                  <a:extLst>
                    <a:ext uri="{9D8B030D-6E8A-4147-A177-3AD203B41FA5}">
                      <a16:colId xmlns:a16="http://schemas.microsoft.com/office/drawing/2014/main" val="20003"/>
                    </a:ext>
                  </a:extLst>
                </a:gridCol>
              </a:tblGrid>
              <a:tr h="370201">
                <a:tc rowSpan="2">
                  <a:txBody>
                    <a:bodyPr/>
                    <a:lstStyle/>
                    <a:p>
                      <a:pPr algn="ctr"/>
                      <a:r>
                        <a:rPr lang="pt-BR" dirty="0">
                          <a:solidFill>
                            <a:schemeClr val="bg1"/>
                          </a:solidFill>
                        </a:rPr>
                        <a:t>Despesas</a:t>
                      </a:r>
                    </a:p>
                  </a:txBody>
                  <a:tcPr anchor="ctr">
                    <a:solidFill>
                      <a:schemeClr val="bg2">
                        <a:lumMod val="60000"/>
                        <a:lumOff val="40000"/>
                      </a:schemeClr>
                    </a:solidFill>
                  </a:tcPr>
                </a:tc>
                <a:tc gridSpan="3">
                  <a:txBody>
                    <a:bodyPr/>
                    <a:lstStyle/>
                    <a:p>
                      <a:pPr algn="ctr"/>
                      <a:r>
                        <a:rPr lang="pt-BR" dirty="0">
                          <a:solidFill>
                            <a:schemeClr val="bg1"/>
                          </a:solidFill>
                        </a:rPr>
                        <a:t>2025</a:t>
                      </a:r>
                    </a:p>
                  </a:txBody>
                  <a:tcPr>
                    <a:solidFill>
                      <a:schemeClr val="bg2">
                        <a:lumMod val="60000"/>
                        <a:lumOff val="40000"/>
                      </a:schemeClr>
                    </a:solidFill>
                  </a:tcPr>
                </a:tc>
                <a:tc hMerge="1">
                  <a:txBody>
                    <a:bodyPr/>
                    <a:lstStyle/>
                    <a:p>
                      <a:endParaRPr lang="pt-BR" dirty="0"/>
                    </a:p>
                  </a:txBody>
                  <a:tcPr/>
                </a:tc>
                <a:tc hMerge="1">
                  <a:txBody>
                    <a:bodyPr/>
                    <a:lstStyle/>
                    <a:p>
                      <a:endParaRPr lang="pt-BR" dirty="0"/>
                    </a:p>
                  </a:txBody>
                  <a:tcPr/>
                </a:tc>
                <a:extLst>
                  <a:ext uri="{0D108BD9-81ED-4DB2-BD59-A6C34878D82A}">
                    <a16:rowId xmlns:a16="http://schemas.microsoft.com/office/drawing/2014/main" val="10000"/>
                  </a:ext>
                </a:extLst>
              </a:tr>
              <a:tr h="647851">
                <a:tc vMerge="1">
                  <a:txBody>
                    <a:bodyPr/>
                    <a:lstStyle/>
                    <a:p>
                      <a:endParaRPr lang="pt-BR" dirty="0"/>
                    </a:p>
                  </a:txBody>
                  <a:tcPr/>
                </a:tc>
                <a:tc>
                  <a:txBody>
                    <a:bodyPr/>
                    <a:lstStyle/>
                    <a:p>
                      <a:pPr algn="ctr"/>
                      <a:r>
                        <a:rPr lang="pt-BR" b="1" dirty="0">
                          <a:solidFill>
                            <a:schemeClr val="bg1"/>
                          </a:solidFill>
                        </a:rPr>
                        <a:t>Dotação Inicial</a:t>
                      </a:r>
                    </a:p>
                  </a:txBody>
                  <a:tcPr>
                    <a:solidFill>
                      <a:schemeClr val="bg2">
                        <a:lumMod val="60000"/>
                        <a:lumOff val="40000"/>
                      </a:schemeClr>
                    </a:solidFill>
                  </a:tcPr>
                </a:tc>
                <a:tc>
                  <a:txBody>
                    <a:bodyPr/>
                    <a:lstStyle/>
                    <a:p>
                      <a:pPr algn="ctr"/>
                      <a:r>
                        <a:rPr lang="pt-BR" b="1" dirty="0">
                          <a:solidFill>
                            <a:schemeClr val="bg1"/>
                          </a:solidFill>
                        </a:rPr>
                        <a:t>Execução</a:t>
                      </a:r>
                    </a:p>
                  </a:txBody>
                  <a:tcPr>
                    <a:solidFill>
                      <a:schemeClr val="bg2">
                        <a:lumMod val="60000"/>
                        <a:lumOff val="40000"/>
                      </a:schemeClr>
                    </a:solidFill>
                  </a:tcPr>
                </a:tc>
                <a:tc>
                  <a:txBody>
                    <a:bodyPr/>
                    <a:lstStyle/>
                    <a:p>
                      <a:pPr algn="ctr"/>
                      <a:r>
                        <a:rPr lang="pt-BR" b="1" dirty="0">
                          <a:solidFill>
                            <a:schemeClr val="bg1"/>
                          </a:solidFill>
                        </a:rPr>
                        <a:t>%</a:t>
                      </a:r>
                    </a:p>
                  </a:txBody>
                  <a:tcPr>
                    <a:solidFill>
                      <a:schemeClr val="bg2">
                        <a:lumMod val="60000"/>
                        <a:lumOff val="40000"/>
                      </a:schemeClr>
                    </a:solidFill>
                  </a:tcPr>
                </a:tc>
                <a:extLst>
                  <a:ext uri="{0D108BD9-81ED-4DB2-BD59-A6C34878D82A}">
                    <a16:rowId xmlns:a16="http://schemas.microsoft.com/office/drawing/2014/main" val="10001"/>
                  </a:ext>
                </a:extLst>
              </a:tr>
              <a:tr h="476618">
                <a:tc>
                  <a:txBody>
                    <a:bodyPr/>
                    <a:lstStyle/>
                    <a:p>
                      <a:pPr algn="ctr"/>
                      <a:r>
                        <a:rPr lang="pt-BR" b="1" dirty="0"/>
                        <a:t>Despesas Correntes</a:t>
                      </a:r>
                    </a:p>
                  </a:txBody>
                  <a:tcPr/>
                </a:tc>
                <a:tc>
                  <a:txBody>
                    <a:bodyPr/>
                    <a:lstStyle/>
                    <a:p>
                      <a:pPr algn="ctr"/>
                      <a:r>
                        <a:rPr lang="pt-BR" sz="1600" dirty="0">
                          <a:latin typeface="Arial" panose="020B0604020202020204" pitchFamily="34" charset="0"/>
                          <a:cs typeface="Arial" panose="020B0604020202020204" pitchFamily="34" charset="0"/>
                        </a:rPr>
                        <a:t>50.488.020,00</a:t>
                      </a:r>
                      <a:endParaRPr lang="pt-BR" sz="1600" b="1" dirty="0">
                        <a:latin typeface="Arial" pitchFamily="34" charset="0"/>
                        <a:cs typeface="Arial" pitchFamily="34" charset="0"/>
                      </a:endParaRPr>
                    </a:p>
                  </a:txBody>
                  <a:tcPr/>
                </a:tc>
                <a:tc>
                  <a:txBody>
                    <a:bodyPr/>
                    <a:lstStyle/>
                    <a:p>
                      <a:pPr algn="ctr"/>
                      <a:r>
                        <a:rPr lang="pt-BR" sz="1600" b="1" dirty="0">
                          <a:latin typeface="Arial" pitchFamily="34" charset="0"/>
                          <a:cs typeface="Arial" pitchFamily="34" charset="0"/>
                        </a:rPr>
                        <a:t>29.842.881,93</a:t>
                      </a:r>
                    </a:p>
                  </a:txBody>
                  <a:tcPr/>
                </a:tc>
                <a:tc>
                  <a:txBody>
                    <a:bodyPr/>
                    <a:lstStyle/>
                    <a:p>
                      <a:pPr algn="ctr" fontAlgn="ctr"/>
                      <a:r>
                        <a:rPr lang="pt-BR" sz="1800" b="1" i="0" u="none" strike="noStrike" dirty="0">
                          <a:solidFill>
                            <a:srgbClr val="000000"/>
                          </a:solidFill>
                          <a:effectLst/>
                          <a:latin typeface="Arial" panose="020B0604020202020204" pitchFamily="34" charset="0"/>
                        </a:rPr>
                        <a:t>59,11</a:t>
                      </a:r>
                    </a:p>
                  </a:txBody>
                  <a:tcPr marL="9525" marR="9525" marT="9525" marB="0" anchor="ctr"/>
                </a:tc>
                <a:extLst>
                  <a:ext uri="{0D108BD9-81ED-4DB2-BD59-A6C34878D82A}">
                    <a16:rowId xmlns:a16="http://schemas.microsoft.com/office/drawing/2014/main" val="10002"/>
                  </a:ext>
                </a:extLst>
              </a:tr>
              <a:tr h="476618">
                <a:tc>
                  <a:txBody>
                    <a:bodyPr/>
                    <a:lstStyle/>
                    <a:p>
                      <a:pPr algn="ctr"/>
                      <a:r>
                        <a:rPr lang="pt-BR" dirty="0"/>
                        <a:t>Pessoal</a:t>
                      </a:r>
                      <a:r>
                        <a:rPr lang="pt-BR" baseline="0" dirty="0"/>
                        <a:t> e Encargos </a:t>
                      </a:r>
                      <a:endParaRPr lang="pt-BR" dirty="0"/>
                    </a:p>
                  </a:txBody>
                  <a:tcPr/>
                </a:tc>
                <a:tc>
                  <a:txBody>
                    <a:bodyPr/>
                    <a:lstStyle/>
                    <a:p>
                      <a:pPr algn="ctr"/>
                      <a:r>
                        <a:rPr lang="pt-BR" sz="1600" dirty="0">
                          <a:latin typeface="Arial" panose="020B0604020202020204" pitchFamily="34" charset="0"/>
                          <a:cs typeface="Arial" panose="020B0604020202020204" pitchFamily="34" charset="0"/>
                        </a:rPr>
                        <a:t>23.760.000,00 </a:t>
                      </a:r>
                    </a:p>
                  </a:txBody>
                  <a:tcPr/>
                </a:tc>
                <a:tc>
                  <a:txBody>
                    <a:bodyPr/>
                    <a:lstStyle/>
                    <a:p>
                      <a:pPr algn="ctr"/>
                      <a:r>
                        <a:rPr lang="pt-BR" sz="1600" dirty="0">
                          <a:latin typeface="Arial" panose="020B0604020202020204" pitchFamily="34" charset="0"/>
                          <a:cs typeface="Arial" panose="020B0604020202020204" pitchFamily="34" charset="0"/>
                        </a:rPr>
                        <a:t>14.802.286,55</a:t>
                      </a:r>
                    </a:p>
                  </a:txBody>
                  <a:tcPr/>
                </a:tc>
                <a:tc>
                  <a:txBody>
                    <a:bodyPr/>
                    <a:lstStyle/>
                    <a:p>
                      <a:pPr algn="ctr" fontAlgn="ctr"/>
                      <a:r>
                        <a:rPr lang="pt-BR" sz="1800" b="0" i="0" u="none" strike="noStrike">
                          <a:solidFill>
                            <a:srgbClr val="000000"/>
                          </a:solidFill>
                          <a:effectLst/>
                          <a:latin typeface="Arial" panose="020B0604020202020204" pitchFamily="34" charset="0"/>
                        </a:rPr>
                        <a:t>62,30</a:t>
                      </a:r>
                    </a:p>
                  </a:txBody>
                  <a:tcPr marL="9525" marR="9525" marT="9525" marB="0" anchor="ctr"/>
                </a:tc>
                <a:extLst>
                  <a:ext uri="{0D108BD9-81ED-4DB2-BD59-A6C34878D82A}">
                    <a16:rowId xmlns:a16="http://schemas.microsoft.com/office/drawing/2014/main" val="10003"/>
                  </a:ext>
                </a:extLst>
              </a:tr>
              <a:tr h="476618">
                <a:tc>
                  <a:txBody>
                    <a:bodyPr/>
                    <a:lstStyle/>
                    <a:p>
                      <a:pPr algn="ctr"/>
                      <a:r>
                        <a:rPr lang="pt-BR" dirty="0"/>
                        <a:t>Outras</a:t>
                      </a:r>
                      <a:r>
                        <a:rPr lang="pt-BR" baseline="0" dirty="0"/>
                        <a:t> Despesas Correntes</a:t>
                      </a:r>
                      <a:endParaRPr lang="pt-BR" dirty="0"/>
                    </a:p>
                  </a:txBody>
                  <a:tcPr/>
                </a:tc>
                <a:tc>
                  <a:txBody>
                    <a:bodyPr/>
                    <a:lstStyle/>
                    <a:p>
                      <a:pPr algn="ctr"/>
                      <a:r>
                        <a:rPr lang="pt-BR" sz="1600" dirty="0">
                          <a:latin typeface="Arial" panose="020B0604020202020204" pitchFamily="34" charset="0"/>
                          <a:cs typeface="Arial" panose="020B0604020202020204" pitchFamily="34" charset="0"/>
                        </a:rPr>
                        <a:t>26.728.020,00</a:t>
                      </a:r>
                    </a:p>
                  </a:txBody>
                  <a:tcPr/>
                </a:tc>
                <a:tc>
                  <a:txBody>
                    <a:bodyPr/>
                    <a:lstStyle/>
                    <a:p>
                      <a:pPr algn="ctr"/>
                      <a:r>
                        <a:rPr lang="pt-BR" sz="1600" dirty="0">
                          <a:latin typeface="Arial" panose="020B0604020202020204" pitchFamily="34" charset="0"/>
                          <a:cs typeface="Arial" panose="020B0604020202020204" pitchFamily="34" charset="0"/>
                        </a:rPr>
                        <a:t>15.040.595,38</a:t>
                      </a:r>
                    </a:p>
                  </a:txBody>
                  <a:tcPr/>
                </a:tc>
                <a:tc>
                  <a:txBody>
                    <a:bodyPr/>
                    <a:lstStyle/>
                    <a:p>
                      <a:pPr algn="ctr" fontAlgn="ctr"/>
                      <a:r>
                        <a:rPr lang="pt-BR" sz="1800" b="0" i="0" u="none" strike="noStrike">
                          <a:solidFill>
                            <a:srgbClr val="000000"/>
                          </a:solidFill>
                          <a:effectLst/>
                          <a:latin typeface="Arial" panose="020B0604020202020204" pitchFamily="34" charset="0"/>
                        </a:rPr>
                        <a:t>56,27</a:t>
                      </a:r>
                    </a:p>
                  </a:txBody>
                  <a:tcPr marL="9525" marR="9525" marT="9525" marB="0" anchor="ctr"/>
                </a:tc>
                <a:extLst>
                  <a:ext uri="{0D108BD9-81ED-4DB2-BD59-A6C34878D82A}">
                    <a16:rowId xmlns:a16="http://schemas.microsoft.com/office/drawing/2014/main" val="10005"/>
                  </a:ext>
                </a:extLst>
              </a:tr>
              <a:tr h="476618">
                <a:tc>
                  <a:txBody>
                    <a:bodyPr/>
                    <a:lstStyle/>
                    <a:p>
                      <a:pPr algn="ctr"/>
                      <a:r>
                        <a:rPr lang="pt-BR" b="1" dirty="0"/>
                        <a:t>Despesas</a:t>
                      </a:r>
                      <a:r>
                        <a:rPr lang="pt-BR" b="1" baseline="0" dirty="0"/>
                        <a:t> de Capital</a:t>
                      </a:r>
                      <a:endParaRPr lang="pt-BR" b="1" dirty="0"/>
                    </a:p>
                  </a:txBody>
                  <a:tcPr/>
                </a:tc>
                <a:tc>
                  <a:txBody>
                    <a:bodyPr/>
                    <a:lstStyle/>
                    <a:p>
                      <a:pPr algn="ctr"/>
                      <a:r>
                        <a:rPr lang="pt-BR" sz="1600" dirty="0">
                          <a:latin typeface="Arial" panose="020B0604020202020204" pitchFamily="34" charset="0"/>
                          <a:cs typeface="Arial" panose="020B0604020202020204" pitchFamily="34" charset="0"/>
                        </a:rPr>
                        <a:t>1.226.000,00 </a:t>
                      </a:r>
                      <a:endParaRPr lang="pt-BR" sz="1600" b="1" dirty="0">
                        <a:latin typeface="Arial" pitchFamily="34" charset="0"/>
                        <a:cs typeface="Arial" pitchFamily="34" charset="0"/>
                      </a:endParaRPr>
                    </a:p>
                  </a:txBody>
                  <a:tcPr/>
                </a:tc>
                <a:tc>
                  <a:txBody>
                    <a:bodyPr/>
                    <a:lstStyle/>
                    <a:p>
                      <a:pPr algn="ctr"/>
                      <a:r>
                        <a:rPr lang="pt-BR" sz="1600" b="1" dirty="0">
                          <a:latin typeface="Arial" pitchFamily="34" charset="0"/>
                          <a:cs typeface="Arial" pitchFamily="34" charset="0"/>
                        </a:rPr>
                        <a:t>1.321.623,48</a:t>
                      </a:r>
                    </a:p>
                  </a:txBody>
                  <a:tcPr/>
                </a:tc>
                <a:tc>
                  <a:txBody>
                    <a:bodyPr/>
                    <a:lstStyle/>
                    <a:p>
                      <a:pPr algn="ctr" fontAlgn="ctr"/>
                      <a:r>
                        <a:rPr lang="pt-BR" sz="1800" b="1" i="0" u="none" strike="noStrike" dirty="0">
                          <a:solidFill>
                            <a:srgbClr val="000000"/>
                          </a:solidFill>
                          <a:effectLst/>
                          <a:latin typeface="Arial" panose="020B0604020202020204" pitchFamily="34" charset="0"/>
                        </a:rPr>
                        <a:t>107,80</a:t>
                      </a:r>
                    </a:p>
                  </a:txBody>
                  <a:tcPr marL="9525" marR="9525" marT="9525" marB="0" anchor="ctr"/>
                </a:tc>
                <a:extLst>
                  <a:ext uri="{0D108BD9-81ED-4DB2-BD59-A6C34878D82A}">
                    <a16:rowId xmlns:a16="http://schemas.microsoft.com/office/drawing/2014/main" val="10006"/>
                  </a:ext>
                </a:extLst>
              </a:tr>
              <a:tr h="476618">
                <a:tc>
                  <a:txBody>
                    <a:bodyPr/>
                    <a:lstStyle/>
                    <a:p>
                      <a:pPr algn="ctr"/>
                      <a:r>
                        <a:rPr lang="pt-BR" dirty="0"/>
                        <a:t>Investimentos</a:t>
                      </a:r>
                    </a:p>
                  </a:txBody>
                  <a:tcPr/>
                </a:tc>
                <a:tc>
                  <a:txBody>
                    <a:bodyPr/>
                    <a:lstStyle/>
                    <a:p>
                      <a:pPr algn="ctr"/>
                      <a:r>
                        <a:rPr lang="pt-BR" sz="1600" dirty="0">
                          <a:latin typeface="Arial" panose="020B0604020202020204" pitchFamily="34" charset="0"/>
                          <a:cs typeface="Arial" panose="020B0604020202020204" pitchFamily="34" charset="0"/>
                        </a:rPr>
                        <a:t>526.000,00 </a:t>
                      </a:r>
                    </a:p>
                  </a:txBody>
                  <a:tcPr/>
                </a:tc>
                <a:tc>
                  <a:txBody>
                    <a:bodyPr/>
                    <a:lstStyle/>
                    <a:p>
                      <a:pPr algn="ctr"/>
                      <a:r>
                        <a:rPr lang="pt-BR" sz="1600" dirty="0">
                          <a:latin typeface="Arial" panose="020B0604020202020204" pitchFamily="34" charset="0"/>
                          <a:cs typeface="Arial" panose="020B0604020202020204" pitchFamily="34" charset="0"/>
                        </a:rPr>
                        <a:t>742.961,78</a:t>
                      </a:r>
                    </a:p>
                  </a:txBody>
                  <a:tcPr/>
                </a:tc>
                <a:tc>
                  <a:txBody>
                    <a:bodyPr/>
                    <a:lstStyle/>
                    <a:p>
                      <a:pPr algn="ctr" fontAlgn="ctr"/>
                      <a:r>
                        <a:rPr lang="pt-BR" sz="1800" b="0" i="0" u="none" strike="noStrike">
                          <a:solidFill>
                            <a:srgbClr val="000000"/>
                          </a:solidFill>
                          <a:effectLst/>
                          <a:latin typeface="Arial" panose="020B0604020202020204" pitchFamily="34" charset="0"/>
                        </a:rPr>
                        <a:t>141,25</a:t>
                      </a:r>
                    </a:p>
                  </a:txBody>
                  <a:tcPr marL="9525" marR="9525" marT="9525" marB="0" anchor="ctr"/>
                </a:tc>
                <a:extLst>
                  <a:ext uri="{0D108BD9-81ED-4DB2-BD59-A6C34878D82A}">
                    <a16:rowId xmlns:a16="http://schemas.microsoft.com/office/drawing/2014/main" val="10007"/>
                  </a:ext>
                </a:extLst>
              </a:tr>
              <a:tr h="476618">
                <a:tc>
                  <a:txBody>
                    <a:bodyPr/>
                    <a:lstStyle/>
                    <a:p>
                      <a:pPr algn="ctr"/>
                      <a:r>
                        <a:rPr lang="pt-BR" dirty="0"/>
                        <a:t>Amortização</a:t>
                      </a:r>
                      <a:r>
                        <a:rPr lang="pt-BR" baseline="0" dirty="0"/>
                        <a:t> da Dívida</a:t>
                      </a:r>
                      <a:endParaRPr lang="pt-BR" dirty="0"/>
                    </a:p>
                  </a:txBody>
                  <a:tcPr/>
                </a:tc>
                <a:tc>
                  <a:txBody>
                    <a:bodyPr/>
                    <a:lstStyle/>
                    <a:p>
                      <a:pPr algn="ctr"/>
                      <a:r>
                        <a:rPr lang="pt-BR" sz="1600" dirty="0">
                          <a:latin typeface="Arial" panose="020B0604020202020204" pitchFamily="34" charset="0"/>
                          <a:cs typeface="Arial" panose="020B0604020202020204" pitchFamily="34" charset="0"/>
                        </a:rPr>
                        <a:t>700.000,00</a:t>
                      </a:r>
                    </a:p>
                  </a:txBody>
                  <a:tcPr/>
                </a:tc>
                <a:tc>
                  <a:txBody>
                    <a:bodyPr/>
                    <a:lstStyle/>
                    <a:p>
                      <a:pPr algn="ctr"/>
                      <a:r>
                        <a:rPr lang="pt-BR" sz="1600" dirty="0">
                          <a:latin typeface="Arial" panose="020B0604020202020204" pitchFamily="34" charset="0"/>
                          <a:cs typeface="Arial" panose="020B0604020202020204" pitchFamily="34" charset="0"/>
                        </a:rPr>
                        <a:t>578.661,70</a:t>
                      </a:r>
                    </a:p>
                  </a:txBody>
                  <a:tcPr/>
                </a:tc>
                <a:tc>
                  <a:txBody>
                    <a:bodyPr/>
                    <a:lstStyle/>
                    <a:p>
                      <a:pPr algn="ctr" fontAlgn="ctr"/>
                      <a:r>
                        <a:rPr lang="pt-BR" sz="1800" b="0" i="0" u="none" strike="noStrike">
                          <a:solidFill>
                            <a:srgbClr val="000000"/>
                          </a:solidFill>
                          <a:effectLst/>
                          <a:latin typeface="Arial" panose="020B0604020202020204" pitchFamily="34" charset="0"/>
                        </a:rPr>
                        <a:t>82,67</a:t>
                      </a:r>
                    </a:p>
                  </a:txBody>
                  <a:tcPr marL="9525" marR="9525" marT="9525" marB="0" anchor="ctr"/>
                </a:tc>
                <a:extLst>
                  <a:ext uri="{0D108BD9-81ED-4DB2-BD59-A6C34878D82A}">
                    <a16:rowId xmlns:a16="http://schemas.microsoft.com/office/drawing/2014/main" val="10008"/>
                  </a:ext>
                </a:extLst>
              </a:tr>
              <a:tr h="476618">
                <a:tc>
                  <a:txBody>
                    <a:bodyPr/>
                    <a:lstStyle/>
                    <a:p>
                      <a:pPr algn="ctr"/>
                      <a:r>
                        <a:rPr lang="pt-BR" dirty="0"/>
                        <a:t>Reserva de Contingência</a:t>
                      </a: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pt-BR" sz="1600" dirty="0">
                          <a:latin typeface="Arial" panose="020B0604020202020204" pitchFamily="34" charset="0"/>
                          <a:cs typeface="Arial" panose="020B0604020202020204" pitchFamily="34" charset="0"/>
                        </a:rPr>
                        <a:t>1.000.000,00</a:t>
                      </a:r>
                    </a:p>
                  </a:txBody>
                  <a:tcPr/>
                </a:tc>
                <a:tc>
                  <a:txBody>
                    <a:bodyPr/>
                    <a:lstStyle/>
                    <a:p>
                      <a:pPr algn="ctr"/>
                      <a:r>
                        <a:rPr lang="pt-BR" sz="1600" dirty="0">
                          <a:latin typeface="Arial" pitchFamily="34" charset="0"/>
                          <a:cs typeface="Arial" pitchFamily="34" charset="0"/>
                        </a:rPr>
                        <a:t>-</a:t>
                      </a:r>
                    </a:p>
                  </a:txBody>
                  <a:tcPr/>
                </a:tc>
                <a:tc>
                  <a:txBody>
                    <a:bodyPr/>
                    <a:lstStyle/>
                    <a:p>
                      <a:pPr algn="ctr" fontAlgn="ctr"/>
                      <a:r>
                        <a:rPr lang="pt-BR" sz="1800" b="0" i="0" u="none" strike="noStrike" dirty="0">
                          <a:solidFill>
                            <a:srgbClr val="000000"/>
                          </a:solidFill>
                          <a:effectLst/>
                          <a:latin typeface="Arial" panose="020B0604020202020204" pitchFamily="34" charset="0"/>
                        </a:rPr>
                        <a:t>-</a:t>
                      </a:r>
                    </a:p>
                  </a:txBody>
                  <a:tcPr marL="9525" marR="9525" marT="9525" marB="0" anchor="ctr"/>
                </a:tc>
                <a:extLst>
                  <a:ext uri="{0D108BD9-81ED-4DB2-BD59-A6C34878D82A}">
                    <a16:rowId xmlns:a16="http://schemas.microsoft.com/office/drawing/2014/main" val="10009"/>
                  </a:ext>
                </a:extLst>
              </a:tr>
              <a:tr h="647851">
                <a:tc>
                  <a:txBody>
                    <a:bodyPr/>
                    <a:lstStyle/>
                    <a:p>
                      <a:pPr algn="ctr"/>
                      <a:r>
                        <a:rPr lang="pt-BR" b="1" dirty="0"/>
                        <a:t>TOTAL  DESPESAS PREFEITURA</a:t>
                      </a: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pt-BR" sz="1600" b="1" dirty="0">
                          <a:latin typeface="Arial" panose="020B0604020202020204" pitchFamily="34" charset="0"/>
                          <a:cs typeface="Arial" panose="020B0604020202020204" pitchFamily="34" charset="0"/>
                        </a:rPr>
                        <a:t>52.714.020,00</a:t>
                      </a:r>
                    </a:p>
                  </a:txBody>
                  <a:tcPr/>
                </a:tc>
                <a:tc>
                  <a:txBody>
                    <a:bodyPr/>
                    <a:lstStyle/>
                    <a:p>
                      <a:pPr algn="ctr"/>
                      <a:r>
                        <a:rPr lang="pt-BR" sz="1600" b="1" dirty="0">
                          <a:latin typeface="Arial" pitchFamily="34" charset="0"/>
                          <a:cs typeface="Arial" pitchFamily="34" charset="0"/>
                        </a:rPr>
                        <a:t>31.164.505,41 </a:t>
                      </a:r>
                    </a:p>
                  </a:txBody>
                  <a:tcPr/>
                </a:tc>
                <a:tc>
                  <a:txBody>
                    <a:bodyPr/>
                    <a:lstStyle/>
                    <a:p>
                      <a:pPr algn="ctr" fontAlgn="ctr"/>
                      <a:r>
                        <a:rPr lang="pt-BR" sz="1800" b="1" i="0" u="none" strike="noStrike" dirty="0">
                          <a:solidFill>
                            <a:srgbClr val="000000"/>
                          </a:solidFill>
                          <a:effectLst/>
                          <a:latin typeface="Arial" panose="020B0604020202020204" pitchFamily="34" charset="0"/>
                        </a:rPr>
                        <a:t>59,12</a:t>
                      </a:r>
                    </a:p>
                  </a:txBody>
                  <a:tcPr marL="9525" marR="9525" marT="9525" marB="0" anchor="ctr"/>
                </a:tc>
                <a:extLst>
                  <a:ext uri="{0D108BD9-81ED-4DB2-BD59-A6C34878D82A}">
                    <a16:rowId xmlns:a16="http://schemas.microsoft.com/office/drawing/2014/main" val="10010"/>
                  </a:ext>
                </a:extLst>
              </a:tr>
              <a:tr h="476618">
                <a:tc>
                  <a:txBody>
                    <a:bodyPr/>
                    <a:lstStyle/>
                    <a:p>
                      <a:pPr algn="ctr"/>
                      <a:r>
                        <a:rPr lang="pt-BR" b="1" dirty="0"/>
                        <a:t>CÂMARA </a:t>
                      </a:r>
                      <a:r>
                        <a:rPr lang="pt-BR" b="1" baseline="0" dirty="0"/>
                        <a:t> MUNICIPAL</a:t>
                      </a:r>
                      <a:endParaRPr lang="pt-BR" b="1"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pt-BR" sz="1600" b="1" dirty="0">
                          <a:latin typeface="Arial" pitchFamily="34" charset="0"/>
                          <a:cs typeface="Arial" pitchFamily="34" charset="0"/>
                        </a:rPr>
                        <a:t>1.430.000,00</a:t>
                      </a:r>
                    </a:p>
                  </a:txBody>
                  <a:tcPr/>
                </a:tc>
                <a:tc>
                  <a:txBody>
                    <a:bodyPr/>
                    <a:lstStyle/>
                    <a:p>
                      <a:pPr algn="ctr"/>
                      <a:r>
                        <a:rPr kumimoji="0" lang="pt-BR" sz="1800" b="0" i="0" u="none" strike="noStrike" kern="1200" baseline="0" dirty="0">
                          <a:solidFill>
                            <a:schemeClr val="dk1"/>
                          </a:solidFill>
                          <a:latin typeface="+mn-lt"/>
                          <a:ea typeface="+mn-ea"/>
                          <a:cs typeface="+mn-cs"/>
                        </a:rPr>
                        <a:t>829.571,08</a:t>
                      </a:r>
                      <a:r>
                        <a:rPr lang="pt-BR" sz="1600" b="1" dirty="0">
                          <a:latin typeface="Arial" panose="020B0604020202020204" pitchFamily="34" charset="0"/>
                          <a:cs typeface="Arial" panose="020B0604020202020204" pitchFamily="34" charset="0"/>
                        </a:rPr>
                        <a:t> </a:t>
                      </a:r>
                    </a:p>
                  </a:txBody>
                  <a:tcPr/>
                </a:tc>
                <a:tc>
                  <a:txBody>
                    <a:bodyPr/>
                    <a:lstStyle/>
                    <a:p>
                      <a:pPr algn="ctr" fontAlgn="ctr"/>
                      <a:r>
                        <a:rPr lang="pt-BR" sz="1800" b="1" i="0" u="none" strike="noStrike" dirty="0">
                          <a:solidFill>
                            <a:srgbClr val="000000"/>
                          </a:solidFill>
                          <a:effectLst/>
                          <a:latin typeface="Arial" panose="020B0604020202020204" pitchFamily="34" charset="0"/>
                        </a:rPr>
                        <a:t>58,01</a:t>
                      </a:r>
                    </a:p>
                  </a:txBody>
                  <a:tcPr marL="9525" marR="9525" marT="9525" marB="0" anchor="ctr"/>
                </a:tc>
                <a:extLst>
                  <a:ext uri="{0D108BD9-81ED-4DB2-BD59-A6C34878D82A}">
                    <a16:rowId xmlns:a16="http://schemas.microsoft.com/office/drawing/2014/main" val="908971455"/>
                  </a:ext>
                </a:extLst>
              </a:tr>
              <a:tr h="476618">
                <a:tc>
                  <a:txBody>
                    <a:bodyPr/>
                    <a:lstStyle/>
                    <a:p>
                      <a:pPr algn="ctr"/>
                      <a:r>
                        <a:rPr lang="pt-BR" b="1" dirty="0"/>
                        <a:t>DESPESA TOTAL</a:t>
                      </a: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pt-BR" sz="1600" b="1" dirty="0">
                          <a:latin typeface="Arial" pitchFamily="34" charset="0"/>
                          <a:cs typeface="Arial" pitchFamily="34" charset="0"/>
                        </a:rPr>
                        <a:t>54.144.020,00</a:t>
                      </a:r>
                    </a:p>
                  </a:txBody>
                  <a:tcPr/>
                </a:tc>
                <a:tc>
                  <a:txBody>
                    <a:bodyPr/>
                    <a:lstStyle/>
                    <a:p>
                      <a:pPr algn="ctr"/>
                      <a:r>
                        <a:rPr lang="pt-BR" sz="1600" b="1" dirty="0">
                          <a:latin typeface="Arial" pitchFamily="34" charset="0"/>
                          <a:cs typeface="Arial" pitchFamily="34" charset="0"/>
                        </a:rPr>
                        <a:t>31.994.076,49</a:t>
                      </a:r>
                    </a:p>
                  </a:txBody>
                  <a:tcPr/>
                </a:tc>
                <a:tc>
                  <a:txBody>
                    <a:bodyPr/>
                    <a:lstStyle/>
                    <a:p>
                      <a:pPr algn="ctr" fontAlgn="ctr"/>
                      <a:r>
                        <a:rPr lang="pt-BR" sz="1800" b="1" i="0" u="none" strike="noStrike" dirty="0">
                          <a:solidFill>
                            <a:srgbClr val="000000"/>
                          </a:solidFill>
                          <a:effectLst/>
                          <a:latin typeface="Arial" panose="020B0604020202020204" pitchFamily="34" charset="0"/>
                        </a:rPr>
                        <a:t>59,09</a:t>
                      </a:r>
                    </a:p>
                  </a:txBody>
                  <a:tcPr marL="9525" marR="9525" marT="9525" marB="0" anchor="ctr"/>
                </a:tc>
                <a:extLst>
                  <a:ext uri="{0D108BD9-81ED-4DB2-BD59-A6C34878D82A}">
                    <a16:rowId xmlns:a16="http://schemas.microsoft.com/office/drawing/2014/main" val="1789387905"/>
                  </a:ext>
                </a:extLst>
              </a:tr>
            </a:tbl>
          </a:graphicData>
        </a:graphic>
      </p:graphicFrame>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ítulo 2"/>
          <p:cNvSpPr>
            <a:spLocks noGrp="1"/>
          </p:cNvSpPr>
          <p:nvPr>
            <p:ph type="subTitle" idx="1"/>
          </p:nvPr>
        </p:nvSpPr>
        <p:spPr/>
        <p:txBody>
          <a:bodyPr/>
          <a:lstStyle/>
          <a:p>
            <a:r>
              <a:rPr lang="pt-BR" b="1" dirty="0">
                <a:solidFill>
                  <a:schemeClr val="tx1"/>
                </a:solidFill>
                <a:latin typeface="Arial" pitchFamily="34" charset="0"/>
                <a:cs typeface="Arial" pitchFamily="34" charset="0"/>
              </a:rPr>
              <a:t>RESULTADO</a:t>
            </a:r>
          </a:p>
        </p:txBody>
      </p:sp>
      <p:sp>
        <p:nvSpPr>
          <p:cNvPr id="2" name="Título 1"/>
          <p:cNvSpPr>
            <a:spLocks noGrp="1"/>
          </p:cNvSpPr>
          <p:nvPr>
            <p:ph type="ctrTitle"/>
          </p:nvPr>
        </p:nvSpPr>
        <p:spPr/>
        <p:txBody>
          <a:bodyPr>
            <a:normAutofit/>
          </a:bodyPr>
          <a:lstStyle/>
          <a:p>
            <a:r>
              <a:rPr lang="pt-BR" b="1" dirty="0">
                <a:latin typeface="Arial" pitchFamily="34" charset="0"/>
                <a:cs typeface="Arial" pitchFamily="34" charset="0"/>
              </a:rPr>
              <a:t>AUDIÊNCIA PÚBLICA</a:t>
            </a:r>
            <a:br>
              <a:rPr lang="pt-BR" b="1" dirty="0">
                <a:latin typeface="Arial" pitchFamily="34" charset="0"/>
                <a:cs typeface="Arial" pitchFamily="34" charset="0"/>
              </a:rPr>
            </a:br>
            <a:r>
              <a:rPr lang="pt-BR" b="1" dirty="0">
                <a:latin typeface="Arial" pitchFamily="34" charset="0"/>
                <a:cs typeface="Arial" pitchFamily="34" charset="0"/>
              </a:rPr>
              <a:t>2º QUADRIMESTRE - 2025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accent1">
            <a:lumMod val="50000"/>
          </a:schemeClr>
        </a:solidFill>
        <a:effectLst/>
      </p:bgPr>
    </p:bg>
    <p:spTree>
      <p:nvGrpSpPr>
        <p:cNvPr id="1" name=""/>
        <p:cNvGrpSpPr/>
        <p:nvPr/>
      </p:nvGrpSpPr>
      <p:grpSpPr>
        <a:xfrm>
          <a:off x="0" y="0"/>
          <a:ext cx="0" cy="0"/>
          <a:chOff x="0" y="0"/>
          <a:chExt cx="0" cy="0"/>
        </a:xfrm>
      </p:grpSpPr>
      <p:sp>
        <p:nvSpPr>
          <p:cNvPr id="6" name="Espaço Reservado para Conteúdo 5"/>
          <p:cNvSpPr>
            <a:spLocks noGrp="1"/>
          </p:cNvSpPr>
          <p:nvPr>
            <p:ph idx="1"/>
          </p:nvPr>
        </p:nvSpPr>
        <p:spPr>
          <a:xfrm>
            <a:off x="457200" y="1428736"/>
            <a:ext cx="8229600" cy="4697427"/>
          </a:xfrm>
        </p:spPr>
        <p:txBody>
          <a:bodyPr/>
          <a:lstStyle/>
          <a:p>
            <a:pPr>
              <a:buNone/>
            </a:pPr>
            <a:endParaRPr lang="pt-BR" dirty="0"/>
          </a:p>
        </p:txBody>
      </p:sp>
      <p:sp>
        <p:nvSpPr>
          <p:cNvPr id="2" name="Título 1"/>
          <p:cNvSpPr>
            <a:spLocks noGrp="1"/>
          </p:cNvSpPr>
          <p:nvPr>
            <p:ph type="title"/>
          </p:nvPr>
        </p:nvSpPr>
        <p:spPr>
          <a:xfrm>
            <a:off x="457200" y="142852"/>
            <a:ext cx="8229600" cy="857256"/>
          </a:xfrm>
        </p:spPr>
        <p:txBody>
          <a:bodyPr>
            <a:normAutofit/>
          </a:bodyPr>
          <a:lstStyle/>
          <a:p>
            <a:pPr algn="ctr"/>
            <a:r>
              <a:rPr lang="pt-BR" b="1" dirty="0">
                <a:solidFill>
                  <a:schemeClr val="bg1"/>
                </a:solidFill>
              </a:rPr>
              <a:t>DÍVIDA FLUTUANTE</a:t>
            </a:r>
          </a:p>
        </p:txBody>
      </p:sp>
      <p:graphicFrame>
        <p:nvGraphicFramePr>
          <p:cNvPr id="8" name="Espaço Reservado para Conteúdo 3"/>
          <p:cNvGraphicFramePr>
            <a:graphicFrameLocks/>
          </p:cNvGraphicFramePr>
          <p:nvPr>
            <p:extLst>
              <p:ext uri="{D42A27DB-BD31-4B8C-83A1-F6EECF244321}">
                <p14:modId xmlns:p14="http://schemas.microsoft.com/office/powerpoint/2010/main" val="1094741037"/>
              </p:ext>
            </p:extLst>
          </p:nvPr>
        </p:nvGraphicFramePr>
        <p:xfrm>
          <a:off x="357158" y="1000107"/>
          <a:ext cx="8535322" cy="5126056"/>
        </p:xfrm>
        <a:graphic>
          <a:graphicData uri="http://schemas.openxmlformats.org/drawingml/2006/table">
            <a:tbl>
              <a:tblPr firstRow="1" bandRow="1">
                <a:tableStyleId>{5C22544A-7EE6-4342-B048-85BDC9FD1C3A}</a:tableStyleId>
              </a:tblPr>
              <a:tblGrid>
                <a:gridCol w="2256182">
                  <a:extLst>
                    <a:ext uri="{9D8B030D-6E8A-4147-A177-3AD203B41FA5}">
                      <a16:colId xmlns:a16="http://schemas.microsoft.com/office/drawing/2014/main" val="20000"/>
                    </a:ext>
                  </a:extLst>
                </a:gridCol>
                <a:gridCol w="1620020">
                  <a:extLst>
                    <a:ext uri="{9D8B030D-6E8A-4147-A177-3AD203B41FA5}">
                      <a16:colId xmlns:a16="http://schemas.microsoft.com/office/drawing/2014/main" val="20001"/>
                    </a:ext>
                  </a:extLst>
                </a:gridCol>
                <a:gridCol w="1808036">
                  <a:extLst>
                    <a:ext uri="{9D8B030D-6E8A-4147-A177-3AD203B41FA5}">
                      <a16:colId xmlns:a16="http://schemas.microsoft.com/office/drawing/2014/main" val="20002"/>
                    </a:ext>
                  </a:extLst>
                </a:gridCol>
                <a:gridCol w="1410924">
                  <a:extLst>
                    <a:ext uri="{9D8B030D-6E8A-4147-A177-3AD203B41FA5}">
                      <a16:colId xmlns:a16="http://schemas.microsoft.com/office/drawing/2014/main" val="20003"/>
                    </a:ext>
                  </a:extLst>
                </a:gridCol>
                <a:gridCol w="1440160">
                  <a:extLst>
                    <a:ext uri="{9D8B030D-6E8A-4147-A177-3AD203B41FA5}">
                      <a16:colId xmlns:a16="http://schemas.microsoft.com/office/drawing/2014/main" val="20004"/>
                    </a:ext>
                  </a:extLst>
                </a:gridCol>
              </a:tblGrid>
              <a:tr h="1058020">
                <a:tc>
                  <a:txBody>
                    <a:bodyPr/>
                    <a:lstStyle/>
                    <a:p>
                      <a:pPr algn="ctr"/>
                      <a:r>
                        <a:rPr lang="pt-BR" sz="1800" dirty="0">
                          <a:latin typeface="Arial" panose="020B0604020202020204" pitchFamily="34" charset="0"/>
                          <a:cs typeface="Arial" panose="020B0604020202020204" pitchFamily="34" charset="0"/>
                        </a:rPr>
                        <a:t>EXERCÍCIO</a:t>
                      </a:r>
                    </a:p>
                  </a:txBody>
                  <a:tcPr anchor="ctr">
                    <a:solidFill>
                      <a:schemeClr val="tx2">
                        <a:lumMod val="60000"/>
                        <a:lumOff val="40000"/>
                      </a:schemeClr>
                    </a:solidFill>
                  </a:tcPr>
                </a:tc>
                <a:tc>
                  <a:txBody>
                    <a:bodyPr/>
                    <a:lstStyle/>
                    <a:p>
                      <a:pPr algn="ctr"/>
                      <a:r>
                        <a:rPr lang="pt-BR" sz="1800" dirty="0">
                          <a:latin typeface="Arial" panose="020B0604020202020204" pitchFamily="34" charset="0"/>
                          <a:cs typeface="Arial" panose="020B0604020202020204" pitchFamily="34" charset="0"/>
                        </a:rPr>
                        <a:t>SALDO EM 31/12/24</a:t>
                      </a:r>
                    </a:p>
                  </a:txBody>
                  <a:tcPr anchor="ctr">
                    <a:solidFill>
                      <a:schemeClr val="tx2">
                        <a:lumMod val="60000"/>
                        <a:lumOff val="40000"/>
                      </a:schemeClr>
                    </a:solidFill>
                  </a:tcPr>
                </a:tc>
                <a:tc>
                  <a:txBody>
                    <a:bodyPr/>
                    <a:lstStyle/>
                    <a:p>
                      <a:pPr algn="ctr"/>
                      <a:r>
                        <a:rPr lang="pt-BR" sz="1800" dirty="0">
                          <a:latin typeface="Arial" panose="020B0604020202020204" pitchFamily="34" charset="0"/>
                          <a:cs typeface="Arial" panose="020B0604020202020204" pitchFamily="34" charset="0"/>
                        </a:rPr>
                        <a:t>PAGOS</a:t>
                      </a:r>
                    </a:p>
                  </a:txBody>
                  <a:tcPr anchor="ctr">
                    <a:solidFill>
                      <a:schemeClr val="tx2">
                        <a:lumMod val="60000"/>
                        <a:lumOff val="40000"/>
                      </a:schemeClr>
                    </a:solidFill>
                  </a:tcPr>
                </a:tc>
                <a:tc>
                  <a:txBody>
                    <a:bodyPr/>
                    <a:lstStyle/>
                    <a:p>
                      <a:pPr algn="ctr"/>
                      <a:r>
                        <a:rPr lang="pt-BR" sz="1800" dirty="0">
                          <a:latin typeface="Arial" panose="020B0604020202020204" pitchFamily="34" charset="0"/>
                          <a:cs typeface="Arial" panose="020B0604020202020204" pitchFamily="34" charset="0"/>
                        </a:rPr>
                        <a:t>CANCELADOS</a:t>
                      </a:r>
                    </a:p>
                  </a:txBody>
                  <a:tcPr anchor="ctr">
                    <a:solidFill>
                      <a:schemeClr val="tx2">
                        <a:lumMod val="60000"/>
                        <a:lumOff val="40000"/>
                      </a:schemeClr>
                    </a:solidFill>
                  </a:tcPr>
                </a:tc>
                <a:tc>
                  <a:txBody>
                    <a:bodyPr/>
                    <a:lstStyle/>
                    <a:p>
                      <a:pPr algn="ctr"/>
                      <a:r>
                        <a:rPr lang="pt-BR" sz="1800" dirty="0">
                          <a:latin typeface="Arial" panose="020B0604020202020204" pitchFamily="34" charset="0"/>
                          <a:cs typeface="Arial" panose="020B0604020202020204" pitchFamily="34" charset="0"/>
                        </a:rPr>
                        <a:t>SALDO EM 31/08/2025</a:t>
                      </a:r>
                    </a:p>
                  </a:txBody>
                  <a:tcPr anchor="ctr">
                    <a:solidFill>
                      <a:schemeClr val="tx2">
                        <a:lumMod val="60000"/>
                        <a:lumOff val="40000"/>
                      </a:schemeClr>
                    </a:solidFill>
                  </a:tcPr>
                </a:tc>
                <a:extLst>
                  <a:ext uri="{0D108BD9-81ED-4DB2-BD59-A6C34878D82A}">
                    <a16:rowId xmlns:a16="http://schemas.microsoft.com/office/drawing/2014/main" val="10000"/>
                  </a:ext>
                </a:extLst>
              </a:tr>
              <a:tr h="1481968">
                <a:tc>
                  <a:txBody>
                    <a:bodyPr/>
                    <a:lstStyle/>
                    <a:p>
                      <a:pPr algn="ctr"/>
                      <a:r>
                        <a:rPr lang="pt-BR" sz="1800" dirty="0">
                          <a:latin typeface="Arial" panose="020B0604020202020204" pitchFamily="34" charset="0"/>
                          <a:cs typeface="Arial" panose="020B0604020202020204" pitchFamily="34" charset="0"/>
                        </a:rPr>
                        <a:t>Restos a Pagar PROCESSADOS</a:t>
                      </a:r>
                    </a:p>
                  </a:txBody>
                  <a:tcPr anchor="ctr"/>
                </a:tc>
                <a:tc>
                  <a:txBody>
                    <a:bodyPr/>
                    <a:lstStyle/>
                    <a:p>
                      <a:pPr algn="ctr"/>
                      <a:r>
                        <a:rPr lang="pt-BR" sz="1800" dirty="0">
                          <a:latin typeface="Arial" panose="020B0604020202020204" pitchFamily="34" charset="0"/>
                          <a:cs typeface="Arial" panose="020B0604020202020204" pitchFamily="34" charset="0"/>
                        </a:rPr>
                        <a:t>3.285.125,63</a:t>
                      </a:r>
                    </a:p>
                  </a:txBody>
                  <a:tcPr anchor="ctr"/>
                </a:tc>
                <a:tc>
                  <a:txBody>
                    <a:bodyPr/>
                    <a:lstStyle/>
                    <a:p>
                      <a:pPr algn="ctr"/>
                      <a:r>
                        <a:rPr lang="pt-BR" sz="1800" dirty="0">
                          <a:latin typeface="Arial" panose="020B0604020202020204" pitchFamily="34" charset="0"/>
                          <a:cs typeface="Arial" panose="020B0604020202020204" pitchFamily="34" charset="0"/>
                        </a:rPr>
                        <a:t>2.643.765,26</a:t>
                      </a:r>
                    </a:p>
                  </a:txBody>
                  <a:tcPr anchor="ctr"/>
                </a:tc>
                <a:tc>
                  <a:txBody>
                    <a:bodyPr/>
                    <a:lstStyle/>
                    <a:p>
                      <a:pPr algn="ctr"/>
                      <a:r>
                        <a:rPr lang="pt-BR" sz="1800" dirty="0">
                          <a:latin typeface="Arial" pitchFamily="34" charset="0"/>
                          <a:cs typeface="Arial" pitchFamily="34" charset="0"/>
                        </a:rPr>
                        <a:t>0,00</a:t>
                      </a:r>
                    </a:p>
                  </a:txBody>
                  <a:tcPr anchor="ctr"/>
                </a:tc>
                <a:tc>
                  <a:txBody>
                    <a:bodyPr/>
                    <a:lstStyle/>
                    <a:p>
                      <a:pPr algn="ctr"/>
                      <a:r>
                        <a:rPr lang="pt-BR" sz="1800" dirty="0">
                          <a:latin typeface="Arial" panose="020B0604020202020204" pitchFamily="34" charset="0"/>
                          <a:cs typeface="Arial" panose="020B0604020202020204" pitchFamily="34" charset="0"/>
                        </a:rPr>
                        <a:t>641.360,37</a:t>
                      </a:r>
                    </a:p>
                  </a:txBody>
                  <a:tcPr anchor="ctr"/>
                </a:tc>
                <a:extLst>
                  <a:ext uri="{0D108BD9-81ED-4DB2-BD59-A6C34878D82A}">
                    <a16:rowId xmlns:a16="http://schemas.microsoft.com/office/drawing/2014/main" val="10001"/>
                  </a:ext>
                </a:extLst>
              </a:tr>
              <a:tr h="1617229">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pt-BR" sz="1800" dirty="0">
                          <a:solidFill>
                            <a:schemeClr val="tx1"/>
                          </a:solidFill>
                          <a:latin typeface="Arial" panose="020B0604020202020204" pitchFamily="34" charset="0"/>
                          <a:cs typeface="Arial" panose="020B0604020202020204" pitchFamily="34" charset="0"/>
                        </a:rPr>
                        <a:t>Restos a Pagar NÃO PROCESSADOS</a:t>
                      </a:r>
                    </a:p>
                  </a:txBody>
                  <a:tcPr anchor="ctr"/>
                </a:tc>
                <a:tc>
                  <a:txBody>
                    <a:bodyPr/>
                    <a:lstStyle/>
                    <a:p>
                      <a:pPr algn="ctr"/>
                      <a:r>
                        <a:rPr lang="pt-BR" sz="1800" dirty="0">
                          <a:solidFill>
                            <a:schemeClr val="tx1"/>
                          </a:solidFill>
                          <a:latin typeface="Arial" panose="020B0604020202020204" pitchFamily="34" charset="0"/>
                          <a:cs typeface="Arial" panose="020B0604020202020204" pitchFamily="34" charset="0"/>
                        </a:rPr>
                        <a:t>894.035,66</a:t>
                      </a:r>
                    </a:p>
                  </a:txBody>
                  <a:tcPr anchor="ctr"/>
                </a:tc>
                <a:tc>
                  <a:txBody>
                    <a:bodyPr/>
                    <a:lstStyle/>
                    <a:p>
                      <a:pPr algn="ctr"/>
                      <a:r>
                        <a:rPr lang="pt-BR" sz="1800" dirty="0">
                          <a:solidFill>
                            <a:schemeClr val="tx1"/>
                          </a:solidFill>
                          <a:latin typeface="Arial" panose="020B0604020202020204" pitchFamily="34" charset="0"/>
                          <a:cs typeface="Arial" panose="020B0604020202020204" pitchFamily="34" charset="0"/>
                        </a:rPr>
                        <a:t>564.917,08</a:t>
                      </a:r>
                    </a:p>
                  </a:txBody>
                  <a:tcPr anchor="ctr"/>
                </a:tc>
                <a:tc>
                  <a:txBody>
                    <a:bodyPr/>
                    <a:lstStyle/>
                    <a:p>
                      <a:pPr algn="ctr"/>
                      <a:r>
                        <a:rPr lang="pt-BR" sz="1800" dirty="0">
                          <a:solidFill>
                            <a:schemeClr val="tx1"/>
                          </a:solidFill>
                          <a:latin typeface="Arial" panose="020B0604020202020204" pitchFamily="34" charset="0"/>
                          <a:cs typeface="Arial" panose="020B0604020202020204" pitchFamily="34" charset="0"/>
                        </a:rPr>
                        <a:t>22.092,56 </a:t>
                      </a:r>
                    </a:p>
                  </a:txBody>
                  <a:tcPr anchor="ctr"/>
                </a:tc>
                <a:tc>
                  <a:txBody>
                    <a:bodyPr/>
                    <a:lstStyle/>
                    <a:p>
                      <a:pPr algn="ctr"/>
                      <a:r>
                        <a:rPr lang="pt-BR" sz="1800" dirty="0">
                          <a:solidFill>
                            <a:schemeClr val="tx1"/>
                          </a:solidFill>
                          <a:latin typeface="Arial" panose="020B0604020202020204" pitchFamily="34" charset="0"/>
                          <a:cs typeface="Arial" panose="020B0604020202020204" pitchFamily="34" charset="0"/>
                        </a:rPr>
                        <a:t>307.026,02</a:t>
                      </a:r>
                    </a:p>
                  </a:txBody>
                  <a:tcPr anchor="ctr"/>
                </a:tc>
                <a:extLst>
                  <a:ext uri="{0D108BD9-81ED-4DB2-BD59-A6C34878D82A}">
                    <a16:rowId xmlns:a16="http://schemas.microsoft.com/office/drawing/2014/main" val="10002"/>
                  </a:ext>
                </a:extLst>
              </a:tr>
              <a:tr h="968839">
                <a:tc>
                  <a:txBody>
                    <a:bodyPr/>
                    <a:lstStyle/>
                    <a:p>
                      <a:pPr algn="ctr"/>
                      <a:r>
                        <a:rPr lang="pt-BR" sz="1800" b="1" dirty="0">
                          <a:latin typeface="Arial" panose="020B0604020202020204" pitchFamily="34" charset="0"/>
                          <a:cs typeface="Arial" panose="020B0604020202020204" pitchFamily="34" charset="0"/>
                        </a:rPr>
                        <a:t>TOTAL</a:t>
                      </a:r>
                    </a:p>
                  </a:txBody>
                  <a:tcPr anchor="ctr"/>
                </a:tc>
                <a:tc>
                  <a:txBody>
                    <a:bodyPr/>
                    <a:lstStyle/>
                    <a:p>
                      <a:pPr algn="ctr"/>
                      <a:r>
                        <a:rPr lang="pt-BR" sz="1800" b="1" dirty="0">
                          <a:latin typeface="Arial" panose="020B0604020202020204" pitchFamily="34" charset="0"/>
                          <a:cs typeface="Arial" panose="020B0604020202020204" pitchFamily="34" charset="0"/>
                        </a:rPr>
                        <a:t>4.179.161,29</a:t>
                      </a:r>
                    </a:p>
                  </a:txBody>
                  <a:tcPr anchor="ctr"/>
                </a:tc>
                <a:tc>
                  <a:txBody>
                    <a:bodyPr/>
                    <a:lstStyle/>
                    <a:p>
                      <a:pPr algn="ctr"/>
                      <a:r>
                        <a:rPr lang="pt-BR" sz="1800" b="1" dirty="0">
                          <a:latin typeface="Arial" panose="020B0604020202020204" pitchFamily="34" charset="0"/>
                          <a:cs typeface="Arial" panose="020B0604020202020204" pitchFamily="34" charset="0"/>
                        </a:rPr>
                        <a:t>3.208.682,34 </a:t>
                      </a:r>
                    </a:p>
                  </a:txBody>
                  <a:tcPr anchor="ctr"/>
                </a:tc>
                <a:tc>
                  <a:txBody>
                    <a:bodyPr/>
                    <a:lstStyle/>
                    <a:p>
                      <a:pPr algn="ctr"/>
                      <a:r>
                        <a:rPr lang="pt-BR" sz="1800" b="1" dirty="0">
                          <a:latin typeface="Arial" panose="020B0604020202020204" pitchFamily="34" charset="0"/>
                          <a:cs typeface="Arial" panose="020B0604020202020204" pitchFamily="34" charset="0"/>
                        </a:rPr>
                        <a:t>22.092,56 </a:t>
                      </a:r>
                    </a:p>
                  </a:txBody>
                  <a:tcPr anchor="ctr"/>
                </a:tc>
                <a:tc>
                  <a:txBody>
                    <a:bodyPr/>
                    <a:lstStyle/>
                    <a:p>
                      <a:pPr algn="ctr"/>
                      <a:r>
                        <a:rPr lang="pt-BR" sz="1800" b="1" dirty="0">
                          <a:solidFill>
                            <a:schemeClr val="tx1"/>
                          </a:solidFill>
                          <a:latin typeface="Arial" panose="020B0604020202020204" pitchFamily="34" charset="0"/>
                          <a:cs typeface="Arial" panose="020B0604020202020204" pitchFamily="34" charset="0"/>
                        </a:rPr>
                        <a:t>948.386,39</a:t>
                      </a:r>
                    </a:p>
                  </a:txBody>
                  <a:tcPr anchor="ctr"/>
                </a:tc>
                <a:extLst>
                  <a:ext uri="{0D108BD9-81ED-4DB2-BD59-A6C34878D82A}">
                    <a16:rowId xmlns:a16="http://schemas.microsoft.com/office/drawing/2014/main" val="10006"/>
                  </a:ext>
                </a:extLst>
              </a:tr>
            </a:tbl>
          </a:graphicData>
        </a:graphic>
      </p:graphicFrame>
    </p:spTree>
  </p:cSld>
  <p:clrMapOvr>
    <a:overrideClrMapping bg1="lt1" tx1="dk1" bg2="lt2" tx2="dk2" accent1="accent1" accent2="accent2" accent3="accent3" accent4="accent4" accent5="accent5" accent6="accent6" hlink="hlink" folHlink="folHlink"/>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Espaço Reservado para Conteúdo 5"/>
          <p:cNvSpPr>
            <a:spLocks noGrp="1"/>
          </p:cNvSpPr>
          <p:nvPr>
            <p:ph idx="1"/>
          </p:nvPr>
        </p:nvSpPr>
        <p:spPr>
          <a:xfrm>
            <a:off x="457200" y="2214553"/>
            <a:ext cx="8229600" cy="1214447"/>
          </a:xfrm>
        </p:spPr>
        <p:txBody>
          <a:bodyPr/>
          <a:lstStyle/>
          <a:p>
            <a:pPr>
              <a:buNone/>
            </a:pPr>
            <a:endParaRPr lang="pt-BR" dirty="0"/>
          </a:p>
        </p:txBody>
      </p:sp>
      <p:sp>
        <p:nvSpPr>
          <p:cNvPr id="2" name="Título 1"/>
          <p:cNvSpPr>
            <a:spLocks noGrp="1"/>
          </p:cNvSpPr>
          <p:nvPr>
            <p:ph type="title"/>
          </p:nvPr>
        </p:nvSpPr>
        <p:spPr>
          <a:xfrm>
            <a:off x="457200" y="222061"/>
            <a:ext cx="8229600" cy="1103852"/>
          </a:xfrm>
        </p:spPr>
        <p:txBody>
          <a:bodyPr>
            <a:normAutofit fontScale="90000"/>
          </a:bodyPr>
          <a:lstStyle/>
          <a:p>
            <a:pPr algn="ctr"/>
            <a:br>
              <a:rPr lang="pt-BR" b="1" dirty="0">
                <a:solidFill>
                  <a:schemeClr val="tx1"/>
                </a:solidFill>
              </a:rPr>
            </a:br>
            <a:r>
              <a:rPr lang="pt-BR" b="1" dirty="0">
                <a:solidFill>
                  <a:schemeClr val="tx1"/>
                </a:solidFill>
              </a:rPr>
              <a:t>DÍVIDA FUNDADA</a:t>
            </a:r>
          </a:p>
        </p:txBody>
      </p:sp>
      <p:graphicFrame>
        <p:nvGraphicFramePr>
          <p:cNvPr id="8" name="Espaço Reservado para Conteúdo 3"/>
          <p:cNvGraphicFramePr>
            <a:graphicFrameLocks/>
          </p:cNvGraphicFramePr>
          <p:nvPr>
            <p:extLst>
              <p:ext uri="{D42A27DB-BD31-4B8C-83A1-F6EECF244321}">
                <p14:modId xmlns:p14="http://schemas.microsoft.com/office/powerpoint/2010/main" val="2600688508"/>
              </p:ext>
            </p:extLst>
          </p:nvPr>
        </p:nvGraphicFramePr>
        <p:xfrm>
          <a:off x="500034" y="1857364"/>
          <a:ext cx="8215371" cy="3564128"/>
        </p:xfrm>
        <a:graphic>
          <a:graphicData uri="http://schemas.openxmlformats.org/drawingml/2006/table">
            <a:tbl>
              <a:tblPr firstRow="1" bandRow="1">
                <a:tableStyleId>{5C22544A-7EE6-4342-B048-85BDC9FD1C3A}</a:tableStyleId>
              </a:tblPr>
              <a:tblGrid>
                <a:gridCol w="2143140">
                  <a:extLst>
                    <a:ext uri="{9D8B030D-6E8A-4147-A177-3AD203B41FA5}">
                      <a16:colId xmlns:a16="http://schemas.microsoft.com/office/drawing/2014/main" val="20000"/>
                    </a:ext>
                  </a:extLst>
                </a:gridCol>
                <a:gridCol w="2216036">
                  <a:extLst>
                    <a:ext uri="{9D8B030D-6E8A-4147-A177-3AD203B41FA5}">
                      <a16:colId xmlns:a16="http://schemas.microsoft.com/office/drawing/2014/main" val="20001"/>
                    </a:ext>
                  </a:extLst>
                </a:gridCol>
                <a:gridCol w="2141682">
                  <a:extLst>
                    <a:ext uri="{9D8B030D-6E8A-4147-A177-3AD203B41FA5}">
                      <a16:colId xmlns:a16="http://schemas.microsoft.com/office/drawing/2014/main" val="20002"/>
                    </a:ext>
                  </a:extLst>
                </a:gridCol>
                <a:gridCol w="1714513">
                  <a:extLst>
                    <a:ext uri="{9D8B030D-6E8A-4147-A177-3AD203B41FA5}">
                      <a16:colId xmlns:a16="http://schemas.microsoft.com/office/drawing/2014/main" val="20004"/>
                    </a:ext>
                  </a:extLst>
                </a:gridCol>
              </a:tblGrid>
              <a:tr h="959474">
                <a:tc>
                  <a:txBody>
                    <a:bodyPr/>
                    <a:lstStyle/>
                    <a:p>
                      <a:pPr algn="ctr"/>
                      <a:r>
                        <a:rPr lang="pt-BR" sz="1800" dirty="0">
                          <a:latin typeface="Arial" panose="020B0604020202020204" pitchFamily="34" charset="0"/>
                          <a:cs typeface="Arial" panose="020B0604020202020204" pitchFamily="34" charset="0"/>
                        </a:rPr>
                        <a:t>Descrição</a:t>
                      </a:r>
                    </a:p>
                  </a:txBody>
                  <a:tcPr anchor="ctr">
                    <a:solidFill>
                      <a:schemeClr val="bg2">
                        <a:lumMod val="60000"/>
                        <a:lumOff val="40000"/>
                      </a:schemeClr>
                    </a:solidFill>
                  </a:tcPr>
                </a:tc>
                <a:tc>
                  <a:txBody>
                    <a:bodyPr/>
                    <a:lstStyle/>
                    <a:p>
                      <a:pPr algn="ctr"/>
                      <a:r>
                        <a:rPr lang="pt-BR" sz="1800" dirty="0">
                          <a:latin typeface="Arial" panose="020B0604020202020204" pitchFamily="34" charset="0"/>
                          <a:cs typeface="Arial" panose="020B0604020202020204" pitchFamily="34" charset="0"/>
                        </a:rPr>
                        <a:t>SALDO EM 31/12/24</a:t>
                      </a:r>
                    </a:p>
                  </a:txBody>
                  <a:tcPr anchor="ctr">
                    <a:solidFill>
                      <a:schemeClr val="bg2">
                        <a:lumMod val="60000"/>
                        <a:lumOff val="40000"/>
                      </a:schemeClr>
                    </a:solidFill>
                  </a:tcPr>
                </a:tc>
                <a:tc>
                  <a:txBody>
                    <a:bodyPr/>
                    <a:lstStyle/>
                    <a:p>
                      <a:pPr algn="ctr"/>
                      <a:r>
                        <a:rPr lang="pt-BR" sz="1800" dirty="0">
                          <a:latin typeface="Arial" panose="020B0604020202020204" pitchFamily="34" charset="0"/>
                          <a:cs typeface="Arial" panose="020B0604020202020204" pitchFamily="34" charset="0"/>
                        </a:rPr>
                        <a:t>PAGAMENTO</a:t>
                      </a:r>
                    </a:p>
                  </a:txBody>
                  <a:tcPr anchor="ctr">
                    <a:solidFill>
                      <a:schemeClr val="bg2">
                        <a:lumMod val="60000"/>
                        <a:lumOff val="40000"/>
                      </a:schemeClr>
                    </a:solidFill>
                  </a:tcPr>
                </a:tc>
                <a:tc>
                  <a:txBody>
                    <a:bodyPr/>
                    <a:lstStyle/>
                    <a:p>
                      <a:pPr algn="ctr"/>
                      <a:r>
                        <a:rPr lang="pt-BR" sz="1800" dirty="0">
                          <a:latin typeface="Arial" panose="020B0604020202020204" pitchFamily="34" charset="0"/>
                          <a:cs typeface="Arial" panose="020B0604020202020204" pitchFamily="34" charset="0"/>
                        </a:rPr>
                        <a:t>Saldo em  31/08/2025</a:t>
                      </a:r>
                    </a:p>
                  </a:txBody>
                  <a:tcPr anchor="ctr">
                    <a:solidFill>
                      <a:schemeClr val="bg2">
                        <a:lumMod val="60000"/>
                        <a:lumOff val="40000"/>
                      </a:schemeClr>
                    </a:solidFill>
                  </a:tcPr>
                </a:tc>
                <a:extLst>
                  <a:ext uri="{0D108BD9-81ED-4DB2-BD59-A6C34878D82A}">
                    <a16:rowId xmlns:a16="http://schemas.microsoft.com/office/drawing/2014/main" val="10000"/>
                  </a:ext>
                </a:extLst>
              </a:tr>
              <a:tr h="372931">
                <a:tc>
                  <a:txBody>
                    <a:bodyPr/>
                    <a:lstStyle/>
                    <a:p>
                      <a:pPr algn="ctr"/>
                      <a:r>
                        <a:rPr kumimoji="0" lang="pt-BR" sz="1800" kern="1200" baseline="0" dirty="0">
                          <a:solidFill>
                            <a:schemeClr val="dk1"/>
                          </a:solidFill>
                          <a:latin typeface="Arial" panose="020B0604020202020204" pitchFamily="34" charset="0"/>
                          <a:ea typeface="+mn-ea"/>
                          <a:cs typeface="Arial" panose="020B0604020202020204" pitchFamily="34" charset="0"/>
                        </a:rPr>
                        <a:t>PARCELAMENTO INSS</a:t>
                      </a:r>
                      <a:endParaRPr lang="pt-BR" sz="1800" dirty="0">
                        <a:latin typeface="Arial" panose="020B0604020202020204" pitchFamily="34" charset="0"/>
                        <a:cs typeface="Arial" panose="020B0604020202020204" pitchFamily="34" charset="0"/>
                      </a:endParaRPr>
                    </a:p>
                  </a:txBody>
                  <a:tcPr anchor="ctr"/>
                </a:tc>
                <a:tc>
                  <a:txBody>
                    <a:bodyPr/>
                    <a:lstStyle/>
                    <a:p>
                      <a:pPr algn="ctr"/>
                      <a:r>
                        <a:rPr lang="pt-BR" sz="1800" dirty="0">
                          <a:latin typeface="Arial" pitchFamily="34" charset="0"/>
                          <a:cs typeface="Arial" pitchFamily="34" charset="0"/>
                        </a:rPr>
                        <a:t>1.364.778,16</a:t>
                      </a:r>
                    </a:p>
                  </a:txBody>
                  <a:tcPr anchor="ctr"/>
                </a:tc>
                <a:tc>
                  <a:txBody>
                    <a:bodyPr/>
                    <a:lstStyle/>
                    <a:p>
                      <a:pPr algn="ctr"/>
                      <a:r>
                        <a:rPr lang="pt-BR" sz="1800" dirty="0">
                          <a:latin typeface="Arial" pitchFamily="34" charset="0"/>
                          <a:cs typeface="Arial" pitchFamily="34" charset="0"/>
                        </a:rPr>
                        <a:t>470.783,05</a:t>
                      </a:r>
                    </a:p>
                  </a:txBody>
                  <a:tcPr anchor="ctr"/>
                </a:tc>
                <a:tc>
                  <a:txBody>
                    <a:bodyPr/>
                    <a:lstStyle/>
                    <a:p>
                      <a:pPr algn="ctr"/>
                      <a:r>
                        <a:rPr lang="pt-BR" sz="1800" dirty="0">
                          <a:latin typeface="Arial" pitchFamily="34" charset="0"/>
                          <a:cs typeface="Arial" pitchFamily="34" charset="0"/>
                        </a:rPr>
                        <a:t>893.995,11  </a:t>
                      </a:r>
                    </a:p>
                  </a:txBody>
                  <a:tcPr anchor="ctr"/>
                </a:tc>
                <a:extLst>
                  <a:ext uri="{0D108BD9-81ED-4DB2-BD59-A6C34878D82A}">
                    <a16:rowId xmlns:a16="http://schemas.microsoft.com/office/drawing/2014/main" val="925101366"/>
                  </a:ext>
                </a:extLst>
              </a:tr>
              <a:tr h="372931">
                <a:tc>
                  <a:txBody>
                    <a:bodyPr/>
                    <a:lstStyle/>
                    <a:p>
                      <a:pPr algn="ctr"/>
                      <a:r>
                        <a:rPr kumimoji="0" lang="pt-BR" sz="1800" kern="1200" baseline="0" dirty="0">
                          <a:solidFill>
                            <a:schemeClr val="dk1"/>
                          </a:solidFill>
                          <a:latin typeface="Arial" panose="020B0604020202020204" pitchFamily="34" charset="0"/>
                          <a:ea typeface="+mn-ea"/>
                          <a:cs typeface="Arial" panose="020B0604020202020204" pitchFamily="34" charset="0"/>
                        </a:rPr>
                        <a:t>FINANCIAMENTO FINISA</a:t>
                      </a:r>
                    </a:p>
                    <a:p>
                      <a:pPr algn="ctr"/>
                      <a:r>
                        <a:rPr kumimoji="0" lang="pt-BR" sz="1800" kern="1200" baseline="0" dirty="0" err="1">
                          <a:solidFill>
                            <a:schemeClr val="dk1"/>
                          </a:solidFill>
                          <a:latin typeface="Arial" panose="020B0604020202020204" pitchFamily="34" charset="0"/>
                          <a:ea typeface="+mn-ea"/>
                          <a:cs typeface="Arial" panose="020B0604020202020204" pitchFamily="34" charset="0"/>
                        </a:rPr>
                        <a:t>C.E.</a:t>
                      </a:r>
                      <a:r>
                        <a:rPr kumimoji="0" lang="pt-BR" sz="1800" kern="1200" baseline="0" dirty="0">
                          <a:solidFill>
                            <a:schemeClr val="dk1"/>
                          </a:solidFill>
                          <a:latin typeface="Arial" panose="020B0604020202020204" pitchFamily="34" charset="0"/>
                          <a:ea typeface="+mn-ea"/>
                          <a:cs typeface="Arial" panose="020B0604020202020204" pitchFamily="34" charset="0"/>
                        </a:rPr>
                        <a:t>F</a:t>
                      </a:r>
                      <a:endParaRPr lang="pt-BR" sz="1800" dirty="0">
                        <a:latin typeface="Arial" panose="020B0604020202020204" pitchFamily="34" charset="0"/>
                        <a:cs typeface="Arial" panose="020B0604020202020204" pitchFamily="34" charset="0"/>
                      </a:endParaRPr>
                    </a:p>
                  </a:txBody>
                  <a:tcPr anchor="ctr"/>
                </a:tc>
                <a:tc>
                  <a:txBody>
                    <a:bodyPr/>
                    <a:lstStyle/>
                    <a:p>
                      <a:pPr algn="ctr"/>
                      <a:r>
                        <a:rPr lang="pt-BR" sz="1800" dirty="0">
                          <a:latin typeface="Arial" pitchFamily="34" charset="0"/>
                          <a:cs typeface="Arial" pitchFamily="34" charset="0"/>
                        </a:rPr>
                        <a:t>377.990,32</a:t>
                      </a:r>
                    </a:p>
                  </a:txBody>
                  <a:tcPr anchor="ctr"/>
                </a:tc>
                <a:tc>
                  <a:txBody>
                    <a:bodyPr/>
                    <a:lstStyle/>
                    <a:p>
                      <a:pPr algn="ctr"/>
                      <a:r>
                        <a:rPr lang="pt-BR" sz="1800" dirty="0">
                          <a:latin typeface="Arial" pitchFamily="34" charset="0"/>
                          <a:cs typeface="Arial" pitchFamily="34" charset="0"/>
                        </a:rPr>
                        <a:t>107.860,18</a:t>
                      </a:r>
                    </a:p>
                  </a:txBody>
                  <a:tcPr anchor="ctr"/>
                </a:tc>
                <a:tc>
                  <a:txBody>
                    <a:bodyPr/>
                    <a:lstStyle/>
                    <a:p>
                      <a:pPr algn="ctr"/>
                      <a:r>
                        <a:rPr lang="pt-BR" sz="1800" dirty="0">
                          <a:latin typeface="Arial" pitchFamily="34" charset="0"/>
                          <a:cs typeface="Arial" pitchFamily="34" charset="0"/>
                        </a:rPr>
                        <a:t>270.130,14</a:t>
                      </a:r>
                    </a:p>
                  </a:txBody>
                  <a:tcPr anchor="ctr"/>
                </a:tc>
                <a:extLst>
                  <a:ext uri="{0D108BD9-81ED-4DB2-BD59-A6C34878D82A}">
                    <a16:rowId xmlns:a16="http://schemas.microsoft.com/office/drawing/2014/main" val="3872292143"/>
                  </a:ext>
                </a:extLst>
              </a:tr>
              <a:tr h="1050174">
                <a:tc>
                  <a:txBody>
                    <a:bodyPr/>
                    <a:lstStyle/>
                    <a:p>
                      <a:pPr algn="ctr"/>
                      <a:r>
                        <a:rPr lang="pt-BR" sz="1800" b="1" dirty="0">
                          <a:latin typeface="Arial" panose="020B0604020202020204" pitchFamily="34" charset="0"/>
                          <a:cs typeface="Arial" panose="020B0604020202020204" pitchFamily="34" charset="0"/>
                        </a:rPr>
                        <a:t>TOTAL</a:t>
                      </a:r>
                    </a:p>
                  </a:txBody>
                  <a:tcPr anchor="ctr"/>
                </a:tc>
                <a:tc>
                  <a:txBody>
                    <a:bodyPr/>
                    <a:lstStyle/>
                    <a:p>
                      <a:pPr algn="ctr"/>
                      <a:r>
                        <a:rPr lang="pt-BR" sz="1800" b="1" dirty="0">
                          <a:latin typeface="Arial" pitchFamily="34" charset="0"/>
                          <a:cs typeface="Arial" pitchFamily="34" charset="0"/>
                        </a:rPr>
                        <a:t>1.742.768,48</a:t>
                      </a:r>
                    </a:p>
                  </a:txBody>
                  <a:tcPr anchor="ctr"/>
                </a:tc>
                <a:tc>
                  <a:txBody>
                    <a:bodyPr/>
                    <a:lstStyle/>
                    <a:p>
                      <a:pPr algn="ctr"/>
                      <a:r>
                        <a:rPr lang="pt-BR" sz="1800" b="1" dirty="0">
                          <a:latin typeface="Arial" pitchFamily="34" charset="0"/>
                          <a:cs typeface="Arial" pitchFamily="34" charset="0"/>
                        </a:rPr>
                        <a:t>578.643,23</a:t>
                      </a:r>
                    </a:p>
                  </a:txBody>
                  <a:tcPr anchor="ctr"/>
                </a:tc>
                <a:tc>
                  <a:txBody>
                    <a:bodyPr/>
                    <a:lstStyle/>
                    <a:p>
                      <a:pPr algn="ctr"/>
                      <a:r>
                        <a:rPr lang="pt-BR" sz="1800" b="1" dirty="0">
                          <a:latin typeface="Arial" pitchFamily="34" charset="0"/>
                          <a:cs typeface="Arial" pitchFamily="34" charset="0"/>
                        </a:rPr>
                        <a:t>1.164.125,25</a:t>
                      </a:r>
                    </a:p>
                  </a:txBody>
                  <a:tcPr anchor="ctr"/>
                </a:tc>
                <a:extLst>
                  <a:ext uri="{0D108BD9-81ED-4DB2-BD59-A6C34878D82A}">
                    <a16:rowId xmlns:a16="http://schemas.microsoft.com/office/drawing/2014/main" val="10006"/>
                  </a:ext>
                </a:extLst>
              </a:tr>
            </a:tbl>
          </a:graphicData>
        </a:graphic>
      </p:graphicFrame>
    </p:spTree>
    <p:extLst>
      <p:ext uri="{BB962C8B-B14F-4D97-AF65-F5344CB8AC3E}">
        <p14:creationId xmlns:p14="http://schemas.microsoft.com/office/powerpoint/2010/main" val="365270978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Espaço Reservado para Conteúdo 5"/>
          <p:cNvSpPr>
            <a:spLocks noGrp="1"/>
          </p:cNvSpPr>
          <p:nvPr>
            <p:ph idx="1"/>
          </p:nvPr>
        </p:nvSpPr>
        <p:spPr>
          <a:xfrm>
            <a:off x="457200" y="2214553"/>
            <a:ext cx="8229600" cy="1214447"/>
          </a:xfrm>
        </p:spPr>
        <p:txBody>
          <a:bodyPr/>
          <a:lstStyle/>
          <a:p>
            <a:pPr>
              <a:buNone/>
            </a:pPr>
            <a:endParaRPr lang="pt-BR" dirty="0"/>
          </a:p>
        </p:txBody>
      </p:sp>
      <p:sp>
        <p:nvSpPr>
          <p:cNvPr id="2" name="Título 1"/>
          <p:cNvSpPr>
            <a:spLocks noGrp="1"/>
          </p:cNvSpPr>
          <p:nvPr>
            <p:ph type="title"/>
          </p:nvPr>
        </p:nvSpPr>
        <p:spPr>
          <a:xfrm>
            <a:off x="457200" y="125569"/>
            <a:ext cx="8229600" cy="711143"/>
          </a:xfrm>
        </p:spPr>
        <p:txBody>
          <a:bodyPr>
            <a:normAutofit fontScale="90000"/>
          </a:bodyPr>
          <a:lstStyle/>
          <a:p>
            <a:pPr algn="ctr"/>
            <a:r>
              <a:rPr lang="pt-BR" b="1" dirty="0">
                <a:solidFill>
                  <a:schemeClr val="tx1"/>
                </a:solidFill>
              </a:rPr>
              <a:t>PRECATÓRIOS</a:t>
            </a:r>
            <a:r>
              <a:rPr lang="pt-BR" b="1" dirty="0">
                <a:solidFill>
                  <a:srgbClr val="FF0000"/>
                </a:solidFill>
              </a:rPr>
              <a:t> </a:t>
            </a:r>
          </a:p>
        </p:txBody>
      </p:sp>
      <p:graphicFrame>
        <p:nvGraphicFramePr>
          <p:cNvPr id="8" name="Espaço Reservado para Conteúdo 3"/>
          <p:cNvGraphicFramePr>
            <a:graphicFrameLocks/>
          </p:cNvGraphicFramePr>
          <p:nvPr>
            <p:extLst>
              <p:ext uri="{D42A27DB-BD31-4B8C-83A1-F6EECF244321}">
                <p14:modId xmlns:p14="http://schemas.microsoft.com/office/powerpoint/2010/main" val="1368974303"/>
              </p:ext>
            </p:extLst>
          </p:nvPr>
        </p:nvGraphicFramePr>
        <p:xfrm>
          <a:off x="340923" y="764705"/>
          <a:ext cx="8462153" cy="5820466"/>
        </p:xfrm>
        <a:graphic>
          <a:graphicData uri="http://schemas.openxmlformats.org/drawingml/2006/table">
            <a:tbl>
              <a:tblPr firstRow="1" bandRow="1">
                <a:tableStyleId>{5C22544A-7EE6-4342-B048-85BDC9FD1C3A}</a:tableStyleId>
              </a:tblPr>
              <a:tblGrid>
                <a:gridCol w="1926821">
                  <a:extLst>
                    <a:ext uri="{9D8B030D-6E8A-4147-A177-3AD203B41FA5}">
                      <a16:colId xmlns:a16="http://schemas.microsoft.com/office/drawing/2014/main" val="20000"/>
                    </a:ext>
                  </a:extLst>
                </a:gridCol>
                <a:gridCol w="1512168">
                  <a:extLst>
                    <a:ext uri="{9D8B030D-6E8A-4147-A177-3AD203B41FA5}">
                      <a16:colId xmlns:a16="http://schemas.microsoft.com/office/drawing/2014/main" val="20001"/>
                    </a:ext>
                  </a:extLst>
                </a:gridCol>
                <a:gridCol w="1568161">
                  <a:extLst>
                    <a:ext uri="{9D8B030D-6E8A-4147-A177-3AD203B41FA5}">
                      <a16:colId xmlns:a16="http://schemas.microsoft.com/office/drawing/2014/main" val="648765129"/>
                    </a:ext>
                  </a:extLst>
                </a:gridCol>
                <a:gridCol w="1820782">
                  <a:extLst>
                    <a:ext uri="{9D8B030D-6E8A-4147-A177-3AD203B41FA5}">
                      <a16:colId xmlns:a16="http://schemas.microsoft.com/office/drawing/2014/main" val="20002"/>
                    </a:ext>
                  </a:extLst>
                </a:gridCol>
                <a:gridCol w="1634221">
                  <a:extLst>
                    <a:ext uri="{9D8B030D-6E8A-4147-A177-3AD203B41FA5}">
                      <a16:colId xmlns:a16="http://schemas.microsoft.com/office/drawing/2014/main" val="20004"/>
                    </a:ext>
                  </a:extLst>
                </a:gridCol>
              </a:tblGrid>
              <a:tr h="901053">
                <a:tc>
                  <a:txBody>
                    <a:bodyPr/>
                    <a:lstStyle/>
                    <a:p>
                      <a:pPr algn="ctr"/>
                      <a:r>
                        <a:rPr lang="pt-BR" sz="1800" dirty="0">
                          <a:latin typeface="Arial" panose="020B0604020202020204" pitchFamily="34" charset="0"/>
                          <a:cs typeface="Arial" panose="020B0604020202020204" pitchFamily="34" charset="0"/>
                        </a:rPr>
                        <a:t>Descrição</a:t>
                      </a:r>
                    </a:p>
                  </a:txBody>
                  <a:tcPr anchor="ctr">
                    <a:solidFill>
                      <a:schemeClr val="bg2">
                        <a:lumMod val="60000"/>
                        <a:lumOff val="40000"/>
                      </a:schemeClr>
                    </a:solidFill>
                  </a:tcPr>
                </a:tc>
                <a:tc>
                  <a:txBody>
                    <a:bodyPr/>
                    <a:lstStyle/>
                    <a:p>
                      <a:pPr algn="ctr"/>
                      <a:r>
                        <a:rPr lang="pt-BR" sz="1800" dirty="0">
                          <a:latin typeface="Arial" panose="020B0604020202020204" pitchFamily="34" charset="0"/>
                          <a:cs typeface="Arial" panose="020B0604020202020204" pitchFamily="34" charset="0"/>
                        </a:rPr>
                        <a:t>SALDO EM 31/12/24</a:t>
                      </a:r>
                    </a:p>
                  </a:txBody>
                  <a:tcPr anchor="ctr">
                    <a:solidFill>
                      <a:schemeClr val="bg2">
                        <a:lumMod val="60000"/>
                        <a:lumOff val="40000"/>
                      </a:schemeClr>
                    </a:solidFill>
                  </a:tcPr>
                </a:tc>
                <a:tc>
                  <a:txBody>
                    <a:bodyPr/>
                    <a:lstStyle/>
                    <a:p>
                      <a:pPr algn="ctr"/>
                      <a:r>
                        <a:rPr lang="pt-BR" sz="1800" dirty="0">
                          <a:latin typeface="Arial" panose="020B0604020202020204" pitchFamily="34" charset="0"/>
                          <a:cs typeface="Arial" panose="020B0604020202020204" pitchFamily="34" charset="0"/>
                        </a:rPr>
                        <a:t>CORREÇÃO</a:t>
                      </a:r>
                    </a:p>
                  </a:txBody>
                  <a:tcPr anchor="ctr">
                    <a:solidFill>
                      <a:schemeClr val="bg2">
                        <a:lumMod val="60000"/>
                        <a:lumOff val="40000"/>
                      </a:schemeClr>
                    </a:solidFill>
                  </a:tcPr>
                </a:tc>
                <a:tc>
                  <a:txBody>
                    <a:bodyPr/>
                    <a:lstStyle/>
                    <a:p>
                      <a:pPr algn="ctr"/>
                      <a:r>
                        <a:rPr lang="pt-BR" sz="1800" dirty="0">
                          <a:latin typeface="Arial" panose="020B0604020202020204" pitchFamily="34" charset="0"/>
                          <a:cs typeface="Arial" panose="020B0604020202020204" pitchFamily="34" charset="0"/>
                        </a:rPr>
                        <a:t>PAGAMENTO</a:t>
                      </a:r>
                    </a:p>
                  </a:txBody>
                  <a:tcPr anchor="ctr">
                    <a:solidFill>
                      <a:schemeClr val="bg2">
                        <a:lumMod val="60000"/>
                        <a:lumOff val="40000"/>
                      </a:schemeClr>
                    </a:solidFill>
                  </a:tcPr>
                </a:tc>
                <a:tc>
                  <a:txBody>
                    <a:bodyPr/>
                    <a:lstStyle/>
                    <a:p>
                      <a:pPr algn="ctr"/>
                      <a:r>
                        <a:rPr lang="pt-BR" sz="1800" dirty="0">
                          <a:latin typeface="Arial" panose="020B0604020202020204" pitchFamily="34" charset="0"/>
                          <a:cs typeface="Arial" panose="020B0604020202020204" pitchFamily="34" charset="0"/>
                        </a:rPr>
                        <a:t>Saldo em  31/08/2025</a:t>
                      </a:r>
                    </a:p>
                  </a:txBody>
                  <a:tcPr anchor="ctr">
                    <a:solidFill>
                      <a:schemeClr val="bg2">
                        <a:lumMod val="60000"/>
                        <a:lumOff val="40000"/>
                      </a:schemeClr>
                    </a:solidFill>
                  </a:tcPr>
                </a:tc>
                <a:extLst>
                  <a:ext uri="{0D108BD9-81ED-4DB2-BD59-A6C34878D82A}">
                    <a16:rowId xmlns:a16="http://schemas.microsoft.com/office/drawing/2014/main" val="10000"/>
                  </a:ext>
                </a:extLst>
              </a:tr>
              <a:tr h="1098415">
                <a:tc>
                  <a:txBody>
                    <a:bodyPr/>
                    <a:lstStyle/>
                    <a:p>
                      <a:pPr algn="ctr"/>
                      <a:r>
                        <a:rPr lang="pt-BR" sz="1400" b="1" dirty="0">
                          <a:latin typeface="Arial" panose="020B0604020202020204" pitchFamily="34" charset="0"/>
                          <a:cs typeface="Arial" panose="020B0604020202020204" pitchFamily="34" charset="0"/>
                        </a:rPr>
                        <a:t>PRECATÓRIOS</a:t>
                      </a:r>
                    </a:p>
                    <a:p>
                      <a:pPr marL="0" marR="0" lvl="0" indent="0" algn="ctr" defTabSz="914400" rtl="0" eaLnBrk="1" fontAlgn="auto" latinLnBrk="0" hangingPunct="1">
                        <a:lnSpc>
                          <a:spcPct val="100000"/>
                        </a:lnSpc>
                        <a:spcBef>
                          <a:spcPts val="0"/>
                        </a:spcBef>
                        <a:spcAft>
                          <a:spcPts val="0"/>
                        </a:spcAft>
                        <a:buClrTx/>
                        <a:buSzTx/>
                        <a:buFontTx/>
                        <a:buNone/>
                        <a:tabLst/>
                        <a:defRPr/>
                      </a:pPr>
                      <a:r>
                        <a:rPr lang="pt-BR" sz="1400" b="1" dirty="0">
                          <a:latin typeface="Arial" panose="020B0604020202020204" pitchFamily="34" charset="0"/>
                          <a:cs typeface="Arial" panose="020B0604020202020204" pitchFamily="34" charset="0"/>
                        </a:rPr>
                        <a:t>(Tribunal regional do Trabalho da 15ª Região)</a:t>
                      </a:r>
                    </a:p>
                    <a:p>
                      <a:pPr algn="ctr"/>
                      <a:endParaRPr lang="pt-BR" sz="1400" b="1" dirty="0">
                        <a:latin typeface="Arial" panose="020B0604020202020204" pitchFamily="34" charset="0"/>
                        <a:cs typeface="Arial" panose="020B0604020202020204" pitchFamily="34" charset="0"/>
                      </a:endParaRPr>
                    </a:p>
                  </a:txBody>
                  <a:tcPr anchor="ctr"/>
                </a:tc>
                <a:tc>
                  <a:txBody>
                    <a:bodyPr/>
                    <a:lstStyle/>
                    <a:p>
                      <a:pPr algn="ctr"/>
                      <a:r>
                        <a:rPr kumimoji="0" lang="pt-BR" sz="1800" b="0" i="0" u="none" strike="noStrike" kern="1200" baseline="0" dirty="0">
                          <a:solidFill>
                            <a:schemeClr val="dk1"/>
                          </a:solidFill>
                          <a:latin typeface="Arial" panose="020B0604020202020204" pitchFamily="34" charset="0"/>
                          <a:ea typeface="+mn-ea"/>
                          <a:cs typeface="Arial" panose="020B0604020202020204" pitchFamily="34" charset="0"/>
                        </a:rPr>
                        <a:t>551.998,68</a:t>
                      </a:r>
                      <a:endParaRPr lang="pt-BR" sz="1800" b="1" dirty="0">
                        <a:latin typeface="Arial" pitchFamily="34" charset="0"/>
                        <a:cs typeface="Arial" pitchFamily="34" charset="0"/>
                      </a:endParaRPr>
                    </a:p>
                  </a:txBody>
                  <a:tcPr anchor="ctr"/>
                </a:tc>
                <a:tc>
                  <a:txBody>
                    <a:bodyPr/>
                    <a:lstStyle/>
                    <a:p>
                      <a:pPr algn="ctr"/>
                      <a:r>
                        <a:rPr lang="pt-BR" sz="1800" dirty="0">
                          <a:latin typeface="Arial" panose="020B0604020202020204" pitchFamily="34" charset="0"/>
                          <a:cs typeface="Arial" panose="020B0604020202020204" pitchFamily="34" charset="0"/>
                        </a:rPr>
                        <a:t>44.684,51</a:t>
                      </a:r>
                      <a:endParaRPr lang="pt-BR" sz="1800" b="1" dirty="0">
                        <a:latin typeface="Arial" pitchFamily="34" charset="0"/>
                        <a:cs typeface="Arial" pitchFamily="34" charset="0"/>
                      </a:endParaRPr>
                    </a:p>
                  </a:txBody>
                  <a:tcPr anchor="ctr"/>
                </a:tc>
                <a:tc>
                  <a:txBody>
                    <a:bodyPr/>
                    <a:lstStyle/>
                    <a:p>
                      <a:pPr algn="ctr"/>
                      <a:r>
                        <a:rPr lang="pt-BR" sz="1800" dirty="0">
                          <a:latin typeface="Arial" panose="020B0604020202020204" pitchFamily="34" charset="0"/>
                          <a:cs typeface="Arial" panose="020B0604020202020204" pitchFamily="34" charset="0"/>
                        </a:rPr>
                        <a:t>374.429,79  </a:t>
                      </a:r>
                      <a:endParaRPr lang="pt-BR" sz="1800" b="0" dirty="0">
                        <a:latin typeface="Arial" pitchFamily="34" charset="0"/>
                        <a:cs typeface="Arial" pitchFamily="34" charset="0"/>
                      </a:endParaRPr>
                    </a:p>
                  </a:txBody>
                  <a:tcPr anchor="ctr"/>
                </a:tc>
                <a:tc>
                  <a:txBody>
                    <a:bodyPr/>
                    <a:lstStyle/>
                    <a:p>
                      <a:pPr algn="ctr"/>
                      <a:r>
                        <a:rPr lang="pt-BR" sz="1800" b="1" dirty="0">
                          <a:latin typeface="Arial" pitchFamily="34" charset="0"/>
                          <a:cs typeface="Arial" pitchFamily="34" charset="0"/>
                        </a:rPr>
                        <a:t>222.253,40</a:t>
                      </a:r>
                    </a:p>
                  </a:txBody>
                  <a:tcPr anchor="ctr"/>
                </a:tc>
                <a:extLst>
                  <a:ext uri="{0D108BD9-81ED-4DB2-BD59-A6C34878D82A}">
                    <a16:rowId xmlns:a16="http://schemas.microsoft.com/office/drawing/2014/main" val="1177048729"/>
                  </a:ext>
                </a:extLst>
              </a:tr>
              <a:tr h="1387471">
                <a:tc>
                  <a:txBody>
                    <a:bodyPr/>
                    <a:lstStyle/>
                    <a:p>
                      <a:pPr algn="ctr"/>
                      <a:r>
                        <a:rPr lang="pt-BR" sz="1800" b="1" dirty="0">
                          <a:latin typeface="Arial" panose="020B0604020202020204" pitchFamily="34" charset="0"/>
                          <a:cs typeface="Arial" panose="020B0604020202020204" pitchFamily="34" charset="0"/>
                        </a:rPr>
                        <a:t>RPVs</a:t>
                      </a:r>
                    </a:p>
                    <a:p>
                      <a:pPr algn="ctr"/>
                      <a:r>
                        <a:rPr lang="pt-BR" sz="1600" b="1" dirty="0">
                          <a:latin typeface="Arial" panose="020B0604020202020204" pitchFamily="34" charset="0"/>
                          <a:cs typeface="Arial" panose="020B0604020202020204" pitchFamily="34" charset="0"/>
                        </a:rPr>
                        <a:t>(Tribunal regional do Trabalho da 15ª Região)</a:t>
                      </a:r>
                    </a:p>
                  </a:txBody>
                  <a:tcPr anchor="ctr"/>
                </a:tc>
                <a:tc>
                  <a:txBody>
                    <a:bodyPr/>
                    <a:lstStyle/>
                    <a:p>
                      <a:pPr algn="ctr"/>
                      <a:r>
                        <a:rPr lang="pt-BR" sz="1800" b="0" dirty="0">
                          <a:latin typeface="Arial" pitchFamily="34" charset="0"/>
                          <a:cs typeface="Arial" pitchFamily="34" charset="0"/>
                        </a:rPr>
                        <a:t>55.547,88</a:t>
                      </a:r>
                    </a:p>
                  </a:txBody>
                  <a:tcPr anchor="ctr"/>
                </a:tc>
                <a:tc>
                  <a:txBody>
                    <a:bodyPr/>
                    <a:lstStyle/>
                    <a:p>
                      <a:pPr algn="ctr"/>
                      <a:r>
                        <a:rPr lang="pt-BR" sz="1800" b="1" dirty="0">
                          <a:latin typeface="Arial" pitchFamily="34" charset="0"/>
                          <a:cs typeface="Arial" pitchFamily="34" charset="0"/>
                        </a:rPr>
                        <a:t>-</a:t>
                      </a:r>
                    </a:p>
                  </a:txBody>
                  <a:tcPr anchor="ctr"/>
                </a:tc>
                <a:tc>
                  <a:txBody>
                    <a:bodyPr/>
                    <a:lstStyle/>
                    <a:p>
                      <a:pPr algn="ctr"/>
                      <a:r>
                        <a:rPr lang="pt-BR" sz="1800" b="0" dirty="0">
                          <a:latin typeface="Arial" pitchFamily="34" charset="0"/>
                          <a:cs typeface="Arial" pitchFamily="34" charset="0"/>
                        </a:rPr>
                        <a:t>55.547,88</a:t>
                      </a:r>
                    </a:p>
                  </a:txBody>
                  <a:tcPr anchor="ctr"/>
                </a:tc>
                <a:tc>
                  <a:txBody>
                    <a:bodyPr/>
                    <a:lstStyle/>
                    <a:p>
                      <a:pPr algn="ctr"/>
                      <a:r>
                        <a:rPr lang="pt-BR" sz="1800" b="1" dirty="0">
                          <a:latin typeface="Arial" pitchFamily="34" charset="0"/>
                          <a:cs typeface="Arial" pitchFamily="34" charset="0"/>
                        </a:rPr>
                        <a:t>0,00</a:t>
                      </a:r>
                    </a:p>
                  </a:txBody>
                  <a:tcPr anchor="ctr"/>
                </a:tc>
                <a:extLst>
                  <a:ext uri="{0D108BD9-81ED-4DB2-BD59-A6C34878D82A}">
                    <a16:rowId xmlns:a16="http://schemas.microsoft.com/office/drawing/2014/main" val="3961847267"/>
                  </a:ext>
                </a:extLst>
              </a:tr>
              <a:tr h="1387471">
                <a:tc>
                  <a:txBody>
                    <a:bodyPr/>
                    <a:lstStyle/>
                    <a:p>
                      <a:pPr algn="ctr"/>
                      <a:r>
                        <a:rPr lang="pt-BR" sz="1800" b="1" dirty="0">
                          <a:latin typeface="Arial" panose="020B0604020202020204" pitchFamily="34" charset="0"/>
                          <a:cs typeface="Arial" panose="020B0604020202020204" pitchFamily="34" charset="0"/>
                        </a:rPr>
                        <a:t>RPVs </a:t>
                      </a:r>
                    </a:p>
                    <a:p>
                      <a:pPr algn="ctr"/>
                      <a:r>
                        <a:rPr lang="pt-BR" sz="1600" b="1" dirty="0">
                          <a:latin typeface="Arial" panose="020B0604020202020204" pitchFamily="34" charset="0"/>
                          <a:cs typeface="Arial" panose="020B0604020202020204" pitchFamily="34" charset="0"/>
                        </a:rPr>
                        <a:t>(Tribunal de Justiça do Estado de São Paulo)</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pt-BR" sz="1800" b="0" dirty="0">
                          <a:latin typeface="Arial" pitchFamily="34" charset="0"/>
                          <a:cs typeface="Arial" pitchFamily="34" charset="0"/>
                        </a:rPr>
                        <a:t>127.742,12</a:t>
                      </a:r>
                    </a:p>
                    <a:p>
                      <a:pPr algn="ctr"/>
                      <a:endParaRPr lang="pt-BR" sz="1800" b="0" dirty="0">
                        <a:latin typeface="Arial" pitchFamily="34" charset="0"/>
                        <a:cs typeface="Arial" pitchFamily="34" charset="0"/>
                      </a:endParaRPr>
                    </a:p>
                  </a:txBody>
                  <a:tcPr anchor="ctr"/>
                </a:tc>
                <a:tc>
                  <a:txBody>
                    <a:bodyPr/>
                    <a:lstStyle/>
                    <a:p>
                      <a:pPr algn="ctr"/>
                      <a:endParaRPr lang="pt-BR" sz="1800" b="0" dirty="0">
                        <a:latin typeface="Arial" pitchFamily="34" charset="0"/>
                        <a:cs typeface="Arial" pitchFamily="34" charset="0"/>
                      </a:endParaRPr>
                    </a:p>
                  </a:txBody>
                  <a:tcPr anchor="ctr"/>
                </a:tc>
                <a:tc>
                  <a:txBody>
                    <a:bodyPr/>
                    <a:lstStyle/>
                    <a:p>
                      <a:pPr algn="ctr"/>
                      <a:r>
                        <a:rPr lang="pt-BR" sz="1800" b="0" dirty="0">
                          <a:latin typeface="Arial" pitchFamily="34" charset="0"/>
                          <a:cs typeface="Arial" pitchFamily="34" charset="0"/>
                        </a:rPr>
                        <a:t>127.742,12</a:t>
                      </a:r>
                    </a:p>
                  </a:txBody>
                  <a:tcPr anchor="ctr"/>
                </a:tc>
                <a:tc>
                  <a:txBody>
                    <a:bodyPr/>
                    <a:lstStyle/>
                    <a:p>
                      <a:pPr algn="ctr"/>
                      <a:endParaRPr lang="pt-BR" sz="1800" b="1" dirty="0">
                        <a:latin typeface="Arial" pitchFamily="34" charset="0"/>
                        <a:cs typeface="Arial" pitchFamily="34" charset="0"/>
                      </a:endParaRPr>
                    </a:p>
                  </a:txBody>
                  <a:tcPr anchor="ctr"/>
                </a:tc>
                <a:extLst>
                  <a:ext uri="{0D108BD9-81ED-4DB2-BD59-A6C34878D82A}">
                    <a16:rowId xmlns:a16="http://schemas.microsoft.com/office/drawing/2014/main" val="682595244"/>
                  </a:ext>
                </a:extLst>
              </a:tr>
              <a:tr h="986231">
                <a:tc>
                  <a:txBody>
                    <a:bodyPr/>
                    <a:lstStyle/>
                    <a:p>
                      <a:pPr algn="ctr"/>
                      <a:r>
                        <a:rPr lang="pt-BR" sz="1800" b="1" dirty="0">
                          <a:latin typeface="Arial" panose="020B0604020202020204" pitchFamily="34" charset="0"/>
                          <a:cs typeface="Arial" panose="020B0604020202020204" pitchFamily="34" charset="0"/>
                        </a:rPr>
                        <a:t>TOTAL</a:t>
                      </a:r>
                    </a:p>
                  </a:txBody>
                  <a:tcPr anchor="ctr"/>
                </a:tc>
                <a:tc>
                  <a:txBody>
                    <a:bodyPr/>
                    <a:lstStyle/>
                    <a:p>
                      <a:pPr algn="ctr"/>
                      <a:r>
                        <a:rPr lang="pt-BR" sz="1800" b="1" dirty="0">
                          <a:latin typeface="Arial" pitchFamily="34" charset="0"/>
                          <a:cs typeface="Arial" pitchFamily="34" charset="0"/>
                        </a:rPr>
                        <a:t>735.288,68</a:t>
                      </a:r>
                    </a:p>
                  </a:txBody>
                  <a:tcPr anchor="ctr"/>
                </a:tc>
                <a:tc>
                  <a:txBody>
                    <a:bodyPr/>
                    <a:lstStyle/>
                    <a:p>
                      <a:pPr algn="ctr"/>
                      <a:r>
                        <a:rPr lang="pt-BR" sz="1800" b="1" dirty="0">
                          <a:latin typeface="Arial" pitchFamily="34" charset="0"/>
                          <a:cs typeface="Arial" pitchFamily="34" charset="0"/>
                        </a:rPr>
                        <a:t>44.684,51</a:t>
                      </a:r>
                    </a:p>
                  </a:txBody>
                  <a:tcPr anchor="ctr"/>
                </a:tc>
                <a:tc>
                  <a:txBody>
                    <a:bodyPr/>
                    <a:lstStyle/>
                    <a:p>
                      <a:pPr algn="ctr"/>
                      <a:r>
                        <a:rPr lang="pt-BR" sz="1800" b="1" dirty="0">
                          <a:latin typeface="Arial" pitchFamily="34" charset="0"/>
                          <a:cs typeface="Arial" pitchFamily="34" charset="0"/>
                        </a:rPr>
                        <a:t>557.719,79</a:t>
                      </a:r>
                    </a:p>
                  </a:txBody>
                  <a:tcPr anchor="ctr"/>
                </a:tc>
                <a:tc>
                  <a:txBody>
                    <a:bodyPr/>
                    <a:lstStyle/>
                    <a:p>
                      <a:pPr algn="ctr"/>
                      <a:r>
                        <a:rPr lang="pt-BR" sz="1800" b="1" dirty="0">
                          <a:latin typeface="Arial" pitchFamily="34" charset="0"/>
                          <a:cs typeface="Arial" pitchFamily="34" charset="0"/>
                        </a:rPr>
                        <a:t>222.253,40</a:t>
                      </a:r>
                    </a:p>
                  </a:txBody>
                  <a:tcPr anchor="ctr"/>
                </a:tc>
                <a:extLst>
                  <a:ext uri="{0D108BD9-81ED-4DB2-BD59-A6C34878D82A}">
                    <a16:rowId xmlns:a16="http://schemas.microsoft.com/office/drawing/2014/main" val="10006"/>
                  </a:ext>
                </a:extLst>
              </a:tr>
            </a:tbl>
          </a:graphicData>
        </a:graphic>
      </p:graphicFrame>
    </p:spTree>
    <p:extLst>
      <p:ext uri="{BB962C8B-B14F-4D97-AF65-F5344CB8AC3E}">
        <p14:creationId xmlns:p14="http://schemas.microsoft.com/office/powerpoint/2010/main" val="166552372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5E76260-7F4E-AE99-EB6C-6ADDC65E2D7C}"/>
              </a:ext>
            </a:extLst>
          </p:cNvPr>
          <p:cNvSpPr>
            <a:spLocks noGrp="1"/>
          </p:cNvSpPr>
          <p:nvPr>
            <p:ph type="title"/>
          </p:nvPr>
        </p:nvSpPr>
        <p:spPr>
          <a:xfrm>
            <a:off x="467544" y="188640"/>
            <a:ext cx="8352928" cy="864096"/>
          </a:xfrm>
        </p:spPr>
        <p:txBody>
          <a:bodyPr>
            <a:normAutofit/>
          </a:bodyPr>
          <a:lstStyle/>
          <a:p>
            <a:r>
              <a:rPr lang="pt-BR" b="1" dirty="0">
                <a:solidFill>
                  <a:schemeClr val="tx1"/>
                </a:solidFill>
              </a:rPr>
              <a:t>DESPESAS  ANTERIORES  PAGAS</a:t>
            </a:r>
          </a:p>
        </p:txBody>
      </p:sp>
      <p:graphicFrame>
        <p:nvGraphicFramePr>
          <p:cNvPr id="3" name="Tabela 2">
            <a:extLst>
              <a:ext uri="{FF2B5EF4-FFF2-40B4-BE49-F238E27FC236}">
                <a16:creationId xmlns:a16="http://schemas.microsoft.com/office/drawing/2014/main" id="{215920BC-600C-83CE-6A9F-11F877157EB0}"/>
              </a:ext>
            </a:extLst>
          </p:cNvPr>
          <p:cNvGraphicFramePr>
            <a:graphicFrameLocks noGrp="1"/>
          </p:cNvGraphicFramePr>
          <p:nvPr>
            <p:extLst>
              <p:ext uri="{D42A27DB-BD31-4B8C-83A1-F6EECF244321}">
                <p14:modId xmlns:p14="http://schemas.microsoft.com/office/powerpoint/2010/main" val="3330289242"/>
              </p:ext>
            </p:extLst>
          </p:nvPr>
        </p:nvGraphicFramePr>
        <p:xfrm>
          <a:off x="971600" y="1124744"/>
          <a:ext cx="7056784" cy="4455421"/>
        </p:xfrm>
        <a:graphic>
          <a:graphicData uri="http://schemas.openxmlformats.org/drawingml/2006/table">
            <a:tbl>
              <a:tblPr firstRow="1" bandRow="1">
                <a:tableStyleId>{5C22544A-7EE6-4342-B048-85BDC9FD1C3A}</a:tableStyleId>
              </a:tblPr>
              <a:tblGrid>
                <a:gridCol w="4121162">
                  <a:extLst>
                    <a:ext uri="{9D8B030D-6E8A-4147-A177-3AD203B41FA5}">
                      <a16:colId xmlns:a16="http://schemas.microsoft.com/office/drawing/2014/main" val="1091573935"/>
                    </a:ext>
                  </a:extLst>
                </a:gridCol>
                <a:gridCol w="2935622">
                  <a:extLst>
                    <a:ext uri="{9D8B030D-6E8A-4147-A177-3AD203B41FA5}">
                      <a16:colId xmlns:a16="http://schemas.microsoft.com/office/drawing/2014/main" val="3917408765"/>
                    </a:ext>
                  </a:extLst>
                </a:gridCol>
              </a:tblGrid>
              <a:tr h="493310">
                <a:tc gridSpan="2">
                  <a:txBody>
                    <a:bodyPr/>
                    <a:lstStyle/>
                    <a:p>
                      <a:pPr algn="ctr"/>
                      <a:r>
                        <a:rPr lang="pt-BR" dirty="0"/>
                        <a:t>DESPESAS ANTERIORES PAGAS ATÉ AGOSTO 2025</a:t>
                      </a:r>
                    </a:p>
                  </a:txBody>
                  <a:tcPr>
                    <a:solidFill>
                      <a:schemeClr val="tx2">
                        <a:lumMod val="25000"/>
                      </a:schemeClr>
                    </a:solidFill>
                  </a:tcPr>
                </a:tc>
                <a:tc h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pt-BR" dirty="0">
                        <a:latin typeface="Arial" panose="020B0604020202020204" pitchFamily="34" charset="0"/>
                        <a:cs typeface="Arial" panose="020B0604020202020204" pitchFamily="34" charset="0"/>
                      </a:endParaRPr>
                    </a:p>
                  </a:txBody>
                  <a:tcPr>
                    <a:solidFill>
                      <a:schemeClr val="tx2">
                        <a:lumMod val="25000"/>
                      </a:schemeClr>
                    </a:solidFill>
                  </a:tcPr>
                </a:tc>
                <a:extLst>
                  <a:ext uri="{0D108BD9-81ED-4DB2-BD59-A6C34878D82A}">
                    <a16:rowId xmlns:a16="http://schemas.microsoft.com/office/drawing/2014/main" val="191608771"/>
                  </a:ext>
                </a:extLst>
              </a:tr>
              <a:tr h="851467">
                <a:tc>
                  <a:txBody>
                    <a:bodyPr/>
                    <a:lstStyle/>
                    <a:p>
                      <a:pPr algn="ctr"/>
                      <a:r>
                        <a:rPr lang="pt-BR" sz="1800" dirty="0">
                          <a:latin typeface="Arial" panose="020B0604020202020204" pitchFamily="34" charset="0"/>
                          <a:cs typeface="Arial" panose="020B0604020202020204" pitchFamily="34" charset="0"/>
                        </a:rPr>
                        <a:t>RESTOS A PAGAR </a:t>
                      </a:r>
                    </a:p>
                    <a:p>
                      <a:pPr algn="ctr"/>
                      <a:r>
                        <a:rPr lang="pt-BR" sz="1800" dirty="0">
                          <a:latin typeface="Arial" panose="020B0604020202020204" pitchFamily="34" charset="0"/>
                          <a:cs typeface="Arial" panose="020B0604020202020204" pitchFamily="34" charset="0"/>
                        </a:rPr>
                        <a:t>PAGOS EM 2025</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pt-BR" sz="1800" b="0" dirty="0">
                          <a:latin typeface="Arial" panose="020B0604020202020204" pitchFamily="34" charset="0"/>
                          <a:cs typeface="Arial" panose="020B0604020202020204" pitchFamily="34" charset="0"/>
                        </a:rPr>
                        <a:t>3.208.682,34</a:t>
                      </a:r>
                    </a:p>
                  </a:txBody>
                  <a:tcPr/>
                </a:tc>
                <a:extLst>
                  <a:ext uri="{0D108BD9-81ED-4DB2-BD59-A6C34878D82A}">
                    <a16:rowId xmlns:a16="http://schemas.microsoft.com/office/drawing/2014/main" val="1578353685"/>
                  </a:ext>
                </a:extLst>
              </a:tr>
              <a:tr h="851467">
                <a:tc>
                  <a:txBody>
                    <a:bodyPr/>
                    <a:lstStyle/>
                    <a:p>
                      <a:pPr algn="ctr"/>
                      <a:r>
                        <a:rPr lang="pt-BR" sz="1800" dirty="0">
                          <a:latin typeface="Arial" panose="020B0604020202020204" pitchFamily="34" charset="0"/>
                          <a:cs typeface="Arial" panose="020B0604020202020204" pitchFamily="34" charset="0"/>
                        </a:rPr>
                        <a:t>DIVIDAS LONGO PRAZO  (Parcelamentos)</a:t>
                      </a:r>
                    </a:p>
                    <a:p>
                      <a:pPr algn="ctr"/>
                      <a:r>
                        <a:rPr lang="pt-BR" sz="1800" dirty="0">
                          <a:latin typeface="Arial" panose="020B0604020202020204" pitchFamily="34" charset="0"/>
                          <a:cs typeface="Arial" panose="020B0604020202020204" pitchFamily="34" charset="0"/>
                        </a:rPr>
                        <a:t>PAGOS EM 2025</a:t>
                      </a:r>
                    </a:p>
                  </a:txBody>
                  <a:tcPr/>
                </a:tc>
                <a:tc>
                  <a:txBody>
                    <a:bodyPr/>
                    <a:lstStyle/>
                    <a:p>
                      <a:pPr algn="ctr"/>
                      <a:r>
                        <a:rPr lang="pt-BR" sz="1800" b="0" dirty="0">
                          <a:latin typeface="Arial" pitchFamily="34" charset="0"/>
                          <a:cs typeface="Arial" pitchFamily="34" charset="0"/>
                        </a:rPr>
                        <a:t>578.643,23</a:t>
                      </a:r>
                    </a:p>
                  </a:txBody>
                  <a:tcPr/>
                </a:tc>
                <a:extLst>
                  <a:ext uri="{0D108BD9-81ED-4DB2-BD59-A6C34878D82A}">
                    <a16:rowId xmlns:a16="http://schemas.microsoft.com/office/drawing/2014/main" val="194306221"/>
                  </a:ext>
                </a:extLst>
              </a:tr>
              <a:tr h="851467">
                <a:tc>
                  <a:txBody>
                    <a:bodyPr/>
                    <a:lstStyle/>
                    <a:p>
                      <a:pPr algn="ctr"/>
                      <a:r>
                        <a:rPr lang="pt-BR" sz="1800" dirty="0">
                          <a:latin typeface="Arial" panose="020B0604020202020204" pitchFamily="34" charset="0"/>
                          <a:cs typeface="Arial" panose="020B0604020202020204" pitchFamily="34" charset="0"/>
                        </a:rPr>
                        <a:t>PRECATORIOS / RPVs</a:t>
                      </a:r>
                    </a:p>
                    <a:p>
                      <a:pPr algn="ctr"/>
                      <a:r>
                        <a:rPr lang="pt-BR" sz="1800" dirty="0">
                          <a:latin typeface="Arial" panose="020B0604020202020204" pitchFamily="34" charset="0"/>
                          <a:cs typeface="Arial" panose="020B0604020202020204" pitchFamily="34" charset="0"/>
                        </a:rPr>
                        <a:t> PAGOS 2025</a:t>
                      </a:r>
                    </a:p>
                  </a:txBody>
                  <a:tcPr/>
                </a:tc>
                <a:tc>
                  <a:txBody>
                    <a:bodyPr/>
                    <a:lstStyle/>
                    <a:p>
                      <a:pPr algn="ctr"/>
                      <a:r>
                        <a:rPr lang="pt-BR" sz="1800" dirty="0">
                          <a:latin typeface="Arial" panose="020B0604020202020204" pitchFamily="34" charset="0"/>
                          <a:cs typeface="Arial" panose="020B0604020202020204" pitchFamily="34" charset="0"/>
                        </a:rPr>
                        <a:t>374.429,79 </a:t>
                      </a:r>
                    </a:p>
                  </a:txBody>
                  <a:tcPr/>
                </a:tc>
                <a:extLst>
                  <a:ext uri="{0D108BD9-81ED-4DB2-BD59-A6C34878D82A}">
                    <a16:rowId xmlns:a16="http://schemas.microsoft.com/office/drawing/2014/main" val="4008085767"/>
                  </a:ext>
                </a:extLst>
              </a:tr>
              <a:tr h="851467">
                <a:tc>
                  <a:txBody>
                    <a:bodyPr/>
                    <a:lstStyle/>
                    <a:p>
                      <a:pPr algn="ctr"/>
                      <a:r>
                        <a:rPr lang="pt-BR" sz="1800" b="1" dirty="0">
                          <a:latin typeface="Arial" panose="020B0604020202020204" pitchFamily="34" charset="0"/>
                          <a:cs typeface="Arial" panose="020B0604020202020204" pitchFamily="34" charset="0"/>
                        </a:rPr>
                        <a:t>TOTAL DESPESAS ANTERIORES PAGAS EM 2025</a:t>
                      </a:r>
                    </a:p>
                  </a:txBody>
                  <a:tcPr>
                    <a:solidFill>
                      <a:schemeClr val="tx2">
                        <a:lumMod val="50000"/>
                      </a:schemeClr>
                    </a:solidFill>
                  </a:tcPr>
                </a:tc>
                <a:tc>
                  <a:txBody>
                    <a:bodyPr/>
                    <a:lstStyle/>
                    <a:p>
                      <a:pPr algn="ctr"/>
                      <a:r>
                        <a:rPr lang="pt-BR" sz="1800" b="1" dirty="0">
                          <a:latin typeface="Arial" panose="020B0604020202020204" pitchFamily="34" charset="0"/>
                          <a:cs typeface="Arial" panose="020B0604020202020204" pitchFamily="34" charset="0"/>
                        </a:rPr>
                        <a:t>4.161.755,36</a:t>
                      </a:r>
                    </a:p>
                  </a:txBody>
                  <a:tcPr>
                    <a:solidFill>
                      <a:schemeClr val="tx2">
                        <a:lumMod val="50000"/>
                      </a:schemeClr>
                    </a:solidFill>
                  </a:tcPr>
                </a:tc>
                <a:extLst>
                  <a:ext uri="{0D108BD9-81ED-4DB2-BD59-A6C34878D82A}">
                    <a16:rowId xmlns:a16="http://schemas.microsoft.com/office/drawing/2014/main" val="3524524012"/>
                  </a:ext>
                </a:extLst>
              </a:tr>
              <a:tr h="493310">
                <a:tc>
                  <a:txBody>
                    <a:bodyPr/>
                    <a:lstStyle/>
                    <a:p>
                      <a:pPr algn="ctr"/>
                      <a:endParaRPr lang="pt-BR"/>
                    </a:p>
                  </a:txBody>
                  <a:tcPr/>
                </a:tc>
                <a:tc>
                  <a:txBody>
                    <a:bodyPr/>
                    <a:lstStyle/>
                    <a:p>
                      <a:pPr algn="ctr"/>
                      <a:endParaRPr lang="pt-BR" dirty="0"/>
                    </a:p>
                  </a:txBody>
                  <a:tcPr/>
                </a:tc>
                <a:extLst>
                  <a:ext uri="{0D108BD9-81ED-4DB2-BD59-A6C34878D82A}">
                    <a16:rowId xmlns:a16="http://schemas.microsoft.com/office/drawing/2014/main" val="1718671928"/>
                  </a:ext>
                </a:extLst>
              </a:tr>
            </a:tbl>
          </a:graphicData>
        </a:graphic>
      </p:graphicFrame>
    </p:spTree>
    <p:extLst>
      <p:ext uri="{BB962C8B-B14F-4D97-AF65-F5344CB8AC3E}">
        <p14:creationId xmlns:p14="http://schemas.microsoft.com/office/powerpoint/2010/main" val="73372743"/>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Papel">
  <a:themeElements>
    <a:clrScheme name="Papel">
      <a:dk1>
        <a:sysClr val="windowText" lastClr="000000"/>
      </a:dk1>
      <a:lt1>
        <a:sysClr val="window" lastClr="FFFFFF"/>
      </a:lt1>
      <a:dk2>
        <a:srgbClr val="444D26"/>
      </a:dk2>
      <a:lt2>
        <a:srgbClr val="FEFAC9"/>
      </a:lt2>
      <a:accent1>
        <a:srgbClr val="A5B592"/>
      </a:accent1>
      <a:accent2>
        <a:srgbClr val="F3A447"/>
      </a:accent2>
      <a:accent3>
        <a:srgbClr val="E7BC29"/>
      </a:accent3>
      <a:accent4>
        <a:srgbClr val="D092A7"/>
      </a:accent4>
      <a:accent5>
        <a:srgbClr val="9C85C0"/>
      </a:accent5>
      <a:accent6>
        <a:srgbClr val="809EC2"/>
      </a:accent6>
      <a:hlink>
        <a:srgbClr val="8E58B6"/>
      </a:hlink>
      <a:folHlink>
        <a:srgbClr val="7F6F6F"/>
      </a:folHlink>
    </a:clrScheme>
    <a:fontScheme name="Papel">
      <a:maj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Papel">
      <a:fillStyleLst>
        <a:solidFill>
          <a:schemeClr val="phClr"/>
        </a:solidFill>
        <a:blipFill>
          <a:blip xmlns:r="http://schemas.openxmlformats.org/officeDocument/2006/relationships" r:embed="rId1">
            <a:duotone>
              <a:schemeClr val="phClr">
                <a:shade val="63000"/>
                <a:tint val="82000"/>
              </a:schemeClr>
              <a:schemeClr val="phClr">
                <a:tint val="10000"/>
                <a:satMod val="400000"/>
              </a:schemeClr>
            </a:duotone>
          </a:blip>
          <a:tile tx="0" ty="0" sx="40000" sy="40000" flip="none" algn="tl"/>
        </a:blipFill>
        <a:blipFill>
          <a:blip xmlns:r="http://schemas.openxmlformats.org/officeDocument/2006/relationships" r:embed="rId1">
            <a:duotone>
              <a:schemeClr val="phClr">
                <a:shade val="40000"/>
              </a:schemeClr>
              <a:schemeClr val="phClr">
                <a:tint val="42000"/>
              </a:schemeClr>
            </a:duotone>
          </a:blip>
          <a:tile tx="0" ty="0" sx="40000" sy="40000" flip="none" algn="tl"/>
        </a:blipFill>
      </a:fillStyleLst>
      <a:lnStyleLst>
        <a:ln w="12700" cap="flat" cmpd="sng" algn="ctr">
          <a:solidFill>
            <a:schemeClr val="phClr"/>
          </a:solidFill>
          <a:prstDash val="solid"/>
        </a:ln>
        <a:ln w="38100" cap="flat" cmpd="sng" algn="ctr">
          <a:solidFill>
            <a:schemeClr val="phClr"/>
          </a:solidFill>
          <a:prstDash val="solid"/>
        </a:ln>
        <a:ln w="63500" cap="flat" cmpd="sng" algn="ctr">
          <a:solidFill>
            <a:schemeClr val="phClr"/>
          </a:solidFill>
          <a:prstDash val="solid"/>
        </a:ln>
      </a:lnStyleLst>
      <a:effectStyleLst>
        <a:effectStyle>
          <a:effectLst>
            <a:outerShdw blurRad="95000" rotWithShape="0">
              <a:srgbClr val="000000">
                <a:alpha val="50000"/>
              </a:srgbClr>
            </a:outerShdw>
            <a:softEdge rad="12700"/>
          </a:effectLst>
        </a:effectStyle>
        <a:effectStyle>
          <a:effectLst>
            <a:outerShdw blurRad="95000" rotWithShape="0">
              <a:srgbClr val="000000">
                <a:alpha val="50000"/>
              </a:srgbClr>
            </a:outerShdw>
            <a:softEdge rad="12700"/>
          </a:effectLst>
        </a:effectStyle>
        <a:effectStyle>
          <a:effectLst>
            <a:outerShdw blurRad="95000" algn="tl" rotWithShape="0">
              <a:srgbClr val="000000">
                <a:alpha val="50000"/>
              </a:srgbClr>
            </a:outerShdw>
          </a:effectLst>
          <a:scene3d>
            <a:camera prst="orthographicFront"/>
            <a:lightRig rig="soft" dir="t">
              <a:rot lat="0" lon="0" rev="18000000"/>
            </a:lightRig>
          </a:scene3d>
          <a:sp3d prstMaterial="dkEdge">
            <a:bevelT w="73660" h="44450" prst="riblet"/>
          </a:sp3d>
        </a:effectStyle>
      </a:effectStyleLst>
      <a:bgFillStyleLst>
        <a:solidFill>
          <a:schemeClr val="phClr"/>
        </a:solidFill>
        <a:blipFill>
          <a:blip xmlns:r="http://schemas.openxmlformats.org/officeDocument/2006/relationships" r:embed="rId1">
            <a:duotone>
              <a:schemeClr val="phClr">
                <a:shade val="55000"/>
                <a:alpha val="20000"/>
              </a:schemeClr>
              <a:schemeClr val="phClr">
                <a:tint val="40000"/>
                <a:shade val="90000"/>
                <a:satMod val="60000"/>
                <a:alpha val="20000"/>
              </a:schemeClr>
            </a:duotone>
          </a:blip>
          <a:tile tx="0" ty="0" sx="58000" sy="38000" flip="none" algn="tl"/>
        </a:blipFill>
        <a:blipFill>
          <a:blip xmlns:r="http://schemas.openxmlformats.org/officeDocument/2006/relationships" r:embed="rId2">
            <a:duotone>
              <a:schemeClr val="phClr">
                <a:shade val="12000"/>
                <a:satMod val="240000"/>
              </a:schemeClr>
              <a:schemeClr val="phClr">
                <a:tint val="65000"/>
              </a:schemeClr>
            </a:duotone>
          </a:blip>
          <a:stretch>
            <a:fillRect/>
          </a:stretch>
        </a:blipFill>
      </a:bgFillStyleLst>
    </a:fmtScheme>
  </a:themeElements>
  <a:objectDefaults/>
  <a:extraClrSchemeLst/>
</a:theme>
</file>

<file path=ppt/theme/theme2.xml><?xml version="1.0" encoding="utf-8"?>
<a:theme xmlns:a="http://schemas.openxmlformats.org/drawingml/2006/main" name="Tema do Office">
  <a:themeElements>
    <a:clrScheme name="Escritório">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Escritório">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Escritório">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ema do Office">
  <a:themeElements>
    <a:clrScheme name="Escritório">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Escritório">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Escritório">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Paper</Template>
  <TotalTime>8123</TotalTime>
  <Words>955</Words>
  <Application>Microsoft Office PowerPoint</Application>
  <PresentationFormat>Apresentação na tela (4:3)</PresentationFormat>
  <Paragraphs>392</Paragraphs>
  <Slides>19</Slides>
  <Notes>1</Notes>
  <HiddenSlides>0</HiddenSlides>
  <MMClips>0</MMClips>
  <ScaleCrop>false</ScaleCrop>
  <HeadingPairs>
    <vt:vector size="6" baseType="variant">
      <vt:variant>
        <vt:lpstr>Fontes usadas</vt:lpstr>
      </vt:variant>
      <vt:variant>
        <vt:i4>5</vt:i4>
      </vt:variant>
      <vt:variant>
        <vt:lpstr>Tema</vt:lpstr>
      </vt:variant>
      <vt:variant>
        <vt:i4>1</vt:i4>
      </vt:variant>
      <vt:variant>
        <vt:lpstr>Títulos de slides</vt:lpstr>
      </vt:variant>
      <vt:variant>
        <vt:i4>19</vt:i4>
      </vt:variant>
    </vt:vector>
  </HeadingPairs>
  <TitlesOfParts>
    <vt:vector size="25" baseType="lpstr">
      <vt:lpstr>Aptos Narrow</vt:lpstr>
      <vt:lpstr>Arial</vt:lpstr>
      <vt:lpstr>Calibri</vt:lpstr>
      <vt:lpstr>Constantia</vt:lpstr>
      <vt:lpstr>Wingdings 2</vt:lpstr>
      <vt:lpstr>Papel</vt:lpstr>
      <vt:lpstr>AUDIÊNCIA PÚBLICA 2º QUADRIMESTRE – 2025  PREFEITURA MUNICIPAL DE  SANTO ANTONIO  DA ALEGRIA   ESTADO DE SÃO PAULO</vt:lpstr>
      <vt:lpstr>AUDIÊNCIA PÚBLICA - 2º QUADRIMESTRE - 2025</vt:lpstr>
      <vt:lpstr>METAS ARRECADAÇÃO – JAN A  AGO</vt:lpstr>
      <vt:lpstr>DESPESAS  LIQUIDADAS – JAN A AGO</vt:lpstr>
      <vt:lpstr>AUDIÊNCIA PÚBLICA 2º QUADRIMESTRE - 2025</vt:lpstr>
      <vt:lpstr>DÍVIDA FLUTUANTE</vt:lpstr>
      <vt:lpstr> DÍVIDA FUNDADA</vt:lpstr>
      <vt:lpstr>PRECATÓRIOS </vt:lpstr>
      <vt:lpstr>DESPESAS  ANTERIORES  PAGAS</vt:lpstr>
      <vt:lpstr>DISPONIBILIDADE  DE CAIXA LÍQUIDA 31/12/2024 (ANTES)</vt:lpstr>
      <vt:lpstr>DISPONIBILIDADE CAIXA ATUAL</vt:lpstr>
      <vt:lpstr>AUDIÊNCIA PÚBLICA 2º QUADRIMESTRE - 2025</vt:lpstr>
      <vt:lpstr>GASTOS COM PESSOAL  EXECUTIVO</vt:lpstr>
      <vt:lpstr>  PROJEÇÃO DESPESA COM  PESSOAL 2025</vt:lpstr>
      <vt:lpstr>SAÚDE</vt:lpstr>
      <vt:lpstr>ENSINO</vt:lpstr>
      <vt:lpstr>FUNDEB</vt:lpstr>
      <vt:lpstr>REPASSE AO TERCEIRO SETOR</vt:lpstr>
      <vt:lpstr>  AUDIÊNCIA PÚBLICA  2º QUADRIMESTRE - 2025</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AUDIÊNCIA PÚBLICA 3º QUADRIMESTRE</dc:title>
  <dc:creator>Leonardo</dc:creator>
  <cp:lastModifiedBy>RH III -PMSAA</cp:lastModifiedBy>
  <cp:revision>506</cp:revision>
  <cp:lastPrinted>2025-05-26T14:25:22Z</cp:lastPrinted>
  <dcterms:created xsi:type="dcterms:W3CDTF">2014-02-23T13:20:53Z</dcterms:created>
  <dcterms:modified xsi:type="dcterms:W3CDTF">2025-09-30T13:37:22Z</dcterms:modified>
</cp:coreProperties>
</file>