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6"/>
  </p:notesMasterIdLst>
  <p:handoutMasterIdLst>
    <p:handoutMasterId r:id="rId17"/>
  </p:handoutMasterIdLst>
  <p:sldIdLst>
    <p:sldId id="289" r:id="rId2"/>
    <p:sldId id="257" r:id="rId3"/>
    <p:sldId id="258" r:id="rId4"/>
    <p:sldId id="265" r:id="rId5"/>
    <p:sldId id="269" r:id="rId6"/>
    <p:sldId id="270" r:id="rId7"/>
    <p:sldId id="296" r:id="rId8"/>
    <p:sldId id="294" r:id="rId9"/>
    <p:sldId id="272" r:id="rId10"/>
    <p:sldId id="274" r:id="rId11"/>
    <p:sldId id="275" r:id="rId12"/>
    <p:sldId id="276" r:id="rId13"/>
    <p:sldId id="277" r:id="rId14"/>
    <p:sldId id="293" r:id="rId15"/>
  </p:sldIdLst>
  <p:sldSz cx="9144000" cy="6858000" type="screen4x3"/>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4" d="100"/>
          <a:sy n="94" d="100"/>
        </p:scale>
        <p:origin x="-1284"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1" y="0"/>
            <a:ext cx="2945659" cy="496332"/>
          </a:xfrm>
          <a:prstGeom prst="rect">
            <a:avLst/>
          </a:prstGeom>
        </p:spPr>
        <p:txBody>
          <a:bodyPr vert="horz" lIns="92153" tIns="46077" rIns="92153" bIns="46077" rtlCol="0"/>
          <a:lstStyle>
            <a:lvl1pPr algn="l">
              <a:defRPr sz="1200"/>
            </a:lvl1pPr>
          </a:lstStyle>
          <a:p>
            <a:endParaRPr lang="pt-BR"/>
          </a:p>
        </p:txBody>
      </p:sp>
      <p:sp>
        <p:nvSpPr>
          <p:cNvPr id="3" name="Espaço Reservado para Data 2"/>
          <p:cNvSpPr>
            <a:spLocks noGrp="1"/>
          </p:cNvSpPr>
          <p:nvPr>
            <p:ph type="dt" sz="quarter" idx="1"/>
          </p:nvPr>
        </p:nvSpPr>
        <p:spPr>
          <a:xfrm>
            <a:off x="3850444" y="0"/>
            <a:ext cx="2945659" cy="496332"/>
          </a:xfrm>
          <a:prstGeom prst="rect">
            <a:avLst/>
          </a:prstGeom>
        </p:spPr>
        <p:txBody>
          <a:bodyPr vert="horz" lIns="92153" tIns="46077" rIns="92153" bIns="46077" rtlCol="0"/>
          <a:lstStyle>
            <a:lvl1pPr algn="r">
              <a:defRPr sz="1200"/>
            </a:lvl1pPr>
          </a:lstStyle>
          <a:p>
            <a:fld id="{8F0AD645-D653-41BB-AE68-AAADB954E0D7}" type="datetimeFigureOut">
              <a:rPr lang="pt-BR" smtClean="0"/>
              <a:pPr/>
              <a:t>24/02/2025</a:t>
            </a:fld>
            <a:endParaRPr lang="pt-BR"/>
          </a:p>
        </p:txBody>
      </p:sp>
      <p:sp>
        <p:nvSpPr>
          <p:cNvPr id="4" name="Espaço Reservado para Rodapé 3"/>
          <p:cNvSpPr>
            <a:spLocks noGrp="1"/>
          </p:cNvSpPr>
          <p:nvPr>
            <p:ph type="ftr" sz="quarter" idx="2"/>
          </p:nvPr>
        </p:nvSpPr>
        <p:spPr>
          <a:xfrm>
            <a:off x="1" y="9428584"/>
            <a:ext cx="2945659" cy="496332"/>
          </a:xfrm>
          <a:prstGeom prst="rect">
            <a:avLst/>
          </a:prstGeom>
        </p:spPr>
        <p:txBody>
          <a:bodyPr vert="horz" lIns="92153" tIns="46077" rIns="92153" bIns="46077"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0444" y="9428584"/>
            <a:ext cx="2945659" cy="496332"/>
          </a:xfrm>
          <a:prstGeom prst="rect">
            <a:avLst/>
          </a:prstGeom>
        </p:spPr>
        <p:txBody>
          <a:bodyPr vert="horz" lIns="92153" tIns="46077" rIns="92153" bIns="46077" rtlCol="0" anchor="b"/>
          <a:lstStyle>
            <a:lvl1pPr algn="r">
              <a:defRPr sz="1200"/>
            </a:lvl1pPr>
          </a:lstStyle>
          <a:p>
            <a:fld id="{8D60B453-F980-4B47-BC8E-EB0C4C1252BA}" type="slidenum">
              <a:rPr lang="pt-BR" smtClean="0"/>
              <a:pPr/>
              <a:t>‹nº›</a:t>
            </a:fld>
            <a:endParaRPr lang="pt-BR"/>
          </a:p>
        </p:txBody>
      </p:sp>
    </p:spTree>
    <p:extLst>
      <p:ext uri="{BB962C8B-B14F-4D97-AF65-F5344CB8AC3E}">
        <p14:creationId xmlns="" xmlns:p14="http://schemas.microsoft.com/office/powerpoint/2010/main" val="14973207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4958" cy="496888"/>
          </a:xfrm>
          <a:prstGeom prst="rect">
            <a:avLst/>
          </a:prstGeom>
        </p:spPr>
        <p:txBody>
          <a:bodyPr vert="horz" lIns="92153" tIns="46077" rIns="92153" bIns="46077" rtlCol="0"/>
          <a:lstStyle>
            <a:lvl1pPr algn="l">
              <a:defRPr sz="1200"/>
            </a:lvl1pPr>
          </a:lstStyle>
          <a:p>
            <a:endParaRPr lang="pt-BR"/>
          </a:p>
        </p:txBody>
      </p:sp>
      <p:sp>
        <p:nvSpPr>
          <p:cNvPr id="3" name="Espaço Reservado para Data 2"/>
          <p:cNvSpPr>
            <a:spLocks noGrp="1"/>
          </p:cNvSpPr>
          <p:nvPr>
            <p:ph type="dt" idx="1"/>
          </p:nvPr>
        </p:nvSpPr>
        <p:spPr>
          <a:xfrm>
            <a:off x="3851098" y="0"/>
            <a:ext cx="2944958" cy="496888"/>
          </a:xfrm>
          <a:prstGeom prst="rect">
            <a:avLst/>
          </a:prstGeom>
        </p:spPr>
        <p:txBody>
          <a:bodyPr vert="horz" lIns="92153" tIns="46077" rIns="92153" bIns="46077" rtlCol="0"/>
          <a:lstStyle>
            <a:lvl1pPr algn="r">
              <a:defRPr sz="1200"/>
            </a:lvl1pPr>
          </a:lstStyle>
          <a:p>
            <a:fld id="{5C3FDF3A-7B2C-43CC-B4EB-D3AD3A6E779C}" type="datetimeFigureOut">
              <a:rPr lang="pt-BR" smtClean="0"/>
              <a:pPr/>
              <a:t>24/02/2025</a:t>
            </a:fld>
            <a:endParaRPr lang="pt-BR"/>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53" tIns="46077" rIns="92153" bIns="46077" rtlCol="0" anchor="ctr"/>
          <a:lstStyle/>
          <a:p>
            <a:endParaRPr lang="pt-BR"/>
          </a:p>
        </p:txBody>
      </p:sp>
      <p:sp>
        <p:nvSpPr>
          <p:cNvPr id="5" name="Espaço Reservado para Anotações 4"/>
          <p:cNvSpPr>
            <a:spLocks noGrp="1"/>
          </p:cNvSpPr>
          <p:nvPr>
            <p:ph type="body" sz="quarter" idx="3"/>
          </p:nvPr>
        </p:nvSpPr>
        <p:spPr>
          <a:xfrm>
            <a:off x="679606" y="4714876"/>
            <a:ext cx="5438464" cy="4467225"/>
          </a:xfrm>
          <a:prstGeom prst="rect">
            <a:avLst/>
          </a:prstGeom>
        </p:spPr>
        <p:txBody>
          <a:bodyPr vert="horz" lIns="92153" tIns="46077" rIns="92153" bIns="46077"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428163"/>
            <a:ext cx="2944958" cy="496887"/>
          </a:xfrm>
          <a:prstGeom prst="rect">
            <a:avLst/>
          </a:prstGeom>
        </p:spPr>
        <p:txBody>
          <a:bodyPr vert="horz" lIns="92153" tIns="46077" rIns="92153" bIns="46077"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51098" y="9428163"/>
            <a:ext cx="2944958" cy="496887"/>
          </a:xfrm>
          <a:prstGeom prst="rect">
            <a:avLst/>
          </a:prstGeom>
        </p:spPr>
        <p:txBody>
          <a:bodyPr vert="horz" lIns="92153" tIns="46077" rIns="92153" bIns="46077" rtlCol="0" anchor="b"/>
          <a:lstStyle>
            <a:lvl1pPr algn="r">
              <a:defRPr sz="1200"/>
            </a:lvl1pPr>
          </a:lstStyle>
          <a:p>
            <a:fld id="{C85D483D-8FCE-43BE-B96B-8717E4C62D72}" type="slidenum">
              <a:rPr lang="pt-BR" smtClean="0"/>
              <a:pPr/>
              <a:t>‹nº›</a:t>
            </a:fld>
            <a:endParaRPr lang="pt-BR"/>
          </a:p>
        </p:txBody>
      </p:sp>
    </p:spTree>
    <p:extLst>
      <p:ext uri="{BB962C8B-B14F-4D97-AF65-F5344CB8AC3E}">
        <p14:creationId xmlns="" xmlns:p14="http://schemas.microsoft.com/office/powerpoint/2010/main" val="1294708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9" name="Subtítu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Títu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pt-BR" smtClean="0"/>
              <a:t>Clique para editar o estilo do título mestre</a:t>
            </a:r>
            <a:endParaRPr kumimoji="0" lang="en-US"/>
          </a:p>
        </p:txBody>
      </p:sp>
      <p:cxnSp>
        <p:nvCxnSpPr>
          <p:cNvPr id="8" name="Conector reto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ector reto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ço Reservado para Data 14"/>
          <p:cNvSpPr>
            <a:spLocks noGrp="1"/>
          </p:cNvSpPr>
          <p:nvPr>
            <p:ph type="dt" sz="half" idx="10"/>
          </p:nvPr>
        </p:nvSpPr>
        <p:spPr/>
        <p:txBody>
          <a:bodyPr/>
          <a:lstStyle/>
          <a:p>
            <a:fld id="{04E9F64D-77BE-489D-A245-8A26A80944BE}" type="datetimeFigureOut">
              <a:rPr lang="pt-BR" smtClean="0"/>
              <a:pPr/>
              <a:t>24/02/2025</a:t>
            </a:fld>
            <a:endParaRPr lang="pt-BR"/>
          </a:p>
        </p:txBody>
      </p:sp>
      <p:sp>
        <p:nvSpPr>
          <p:cNvPr id="16" name="Espaço Reservado para Número de Slide 15"/>
          <p:cNvSpPr>
            <a:spLocks noGrp="1"/>
          </p:cNvSpPr>
          <p:nvPr>
            <p:ph type="sldNum" sz="quarter" idx="11"/>
          </p:nvPr>
        </p:nvSpPr>
        <p:spPr/>
        <p:txBody>
          <a:bodyPr/>
          <a:lstStyle/>
          <a:p>
            <a:fld id="{E7D885B7-BFFD-43C6-8B3A-432AAFE3B2A7}" type="slidenum">
              <a:rPr lang="pt-BR" smtClean="0"/>
              <a:pPr/>
              <a:t>‹nº›</a:t>
            </a:fld>
            <a:endParaRPr lang="pt-BR"/>
          </a:p>
        </p:txBody>
      </p:sp>
      <p:sp>
        <p:nvSpPr>
          <p:cNvPr id="17" name="Espaço Reservado para Rodapé 16"/>
          <p:cNvSpPr>
            <a:spLocks noGrp="1"/>
          </p:cNvSpPr>
          <p:nvPr>
            <p:ph type="ftr" sz="quarter" idx="12"/>
          </p:nvPr>
        </p:nvSpPr>
        <p:spPr/>
        <p:txBody>
          <a:bodyPr/>
          <a:lstStyle/>
          <a:p>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4E9F64D-77BE-489D-A245-8A26A80944BE}" type="datetimeFigureOut">
              <a:rPr lang="pt-BR" smtClean="0"/>
              <a:pPr/>
              <a:t>24/02/2025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7D885B7-BFFD-43C6-8B3A-432AAFE3B2A7}"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4E9F64D-77BE-489D-A245-8A26A80944BE}" type="datetimeFigureOut">
              <a:rPr lang="pt-BR" smtClean="0"/>
              <a:pPr/>
              <a:t>24/02/2025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7D885B7-BFFD-43C6-8B3A-432AAFE3B2A7}"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9" name="Espaço Reservado para Conteúdo 8"/>
          <p:cNvSpPr>
            <a:spLocks noGrp="1"/>
          </p:cNvSpPr>
          <p:nvPr>
            <p:ph idx="1"/>
          </p:nvPr>
        </p:nvSpPr>
        <p:spPr>
          <a:xfrm>
            <a:off x="457200" y="1524000"/>
            <a:ext cx="822960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4" name="Espaço Reservado para Data 13"/>
          <p:cNvSpPr>
            <a:spLocks noGrp="1"/>
          </p:cNvSpPr>
          <p:nvPr>
            <p:ph type="dt" sz="half" idx="14"/>
          </p:nvPr>
        </p:nvSpPr>
        <p:spPr/>
        <p:txBody>
          <a:bodyPr/>
          <a:lstStyle/>
          <a:p>
            <a:fld id="{04E9F64D-77BE-489D-A245-8A26A80944BE}" type="datetimeFigureOut">
              <a:rPr lang="pt-BR" smtClean="0"/>
              <a:pPr/>
              <a:t>24/02/2025</a:t>
            </a:fld>
            <a:endParaRPr lang="pt-BR"/>
          </a:p>
        </p:txBody>
      </p:sp>
      <p:sp>
        <p:nvSpPr>
          <p:cNvPr id="15" name="Espaço Reservado para Número de Slide 14"/>
          <p:cNvSpPr>
            <a:spLocks noGrp="1"/>
          </p:cNvSpPr>
          <p:nvPr>
            <p:ph type="sldNum" sz="quarter" idx="15"/>
          </p:nvPr>
        </p:nvSpPr>
        <p:spPr/>
        <p:txBody>
          <a:bodyPr/>
          <a:lstStyle>
            <a:lvl1pPr algn="ctr">
              <a:defRPr/>
            </a:lvl1pPr>
          </a:lstStyle>
          <a:p>
            <a:fld id="{E7D885B7-BFFD-43C6-8B3A-432AAFE3B2A7}" type="slidenum">
              <a:rPr lang="pt-BR" smtClean="0"/>
              <a:pPr/>
              <a:t>‹nº›</a:t>
            </a:fld>
            <a:endParaRPr lang="pt-BR"/>
          </a:p>
        </p:txBody>
      </p:sp>
      <p:sp>
        <p:nvSpPr>
          <p:cNvPr id="16" name="Espaço Reservado para Rodapé 15"/>
          <p:cNvSpPr>
            <a:spLocks noGrp="1"/>
          </p:cNvSpPr>
          <p:nvPr>
            <p:ph type="ftr" sz="quarter" idx="16"/>
          </p:nvPr>
        </p:nvSpPr>
        <p:spPr/>
        <p:txBody>
          <a:bodyPr/>
          <a:lstStyle/>
          <a:p>
            <a:endParaRPr lang="pt-BR"/>
          </a:p>
        </p:txBody>
      </p:sp>
      <p:sp>
        <p:nvSpPr>
          <p:cNvPr id="17" name="Título 16"/>
          <p:cNvSpPr>
            <a:spLocks noGrp="1"/>
          </p:cNvSpPr>
          <p:nvPr>
            <p:ph type="title"/>
          </p:nvPr>
        </p:nvSpPr>
        <p:spPr/>
        <p:txBody>
          <a:bodyPr rtlCol="0" anchor="b" anchorCtr="0"/>
          <a:lstStyle/>
          <a:p>
            <a:r>
              <a:rPr kumimoji="0" lang="pt-BR" smtClean="0"/>
              <a:t>Clique para editar o estilo do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Espaço Reservado para Data 3"/>
          <p:cNvSpPr>
            <a:spLocks noGrp="1"/>
          </p:cNvSpPr>
          <p:nvPr>
            <p:ph type="dt" sz="half" idx="10"/>
          </p:nvPr>
        </p:nvSpPr>
        <p:spPr/>
        <p:txBody>
          <a:bodyPr/>
          <a:lstStyle/>
          <a:p>
            <a:fld id="{04E9F64D-77BE-489D-A245-8A26A80944BE}" type="datetimeFigureOut">
              <a:rPr lang="pt-BR" smtClean="0"/>
              <a:pPr/>
              <a:t>24/02/2025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7D885B7-BFFD-43C6-8B3A-432AAFE3B2A7}" type="slidenum">
              <a:rPr lang="pt-BR" smtClean="0"/>
              <a:pPr/>
              <a:t>‹nº›</a:t>
            </a:fld>
            <a:endParaRPr lang="pt-BR"/>
          </a:p>
        </p:txBody>
      </p:sp>
      <p:sp>
        <p:nvSpPr>
          <p:cNvPr id="2" name="Títu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cxnSp>
        <p:nvCxnSpPr>
          <p:cNvPr id="7" name="Conector reto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5" name="Espaço Reservado para Data 4"/>
          <p:cNvSpPr>
            <a:spLocks noGrp="1"/>
          </p:cNvSpPr>
          <p:nvPr>
            <p:ph type="dt" sz="half" idx="10"/>
          </p:nvPr>
        </p:nvSpPr>
        <p:spPr/>
        <p:txBody>
          <a:bodyPr/>
          <a:lstStyle/>
          <a:p>
            <a:fld id="{04E9F64D-77BE-489D-A245-8A26A80944BE}" type="datetimeFigureOut">
              <a:rPr lang="pt-BR" smtClean="0"/>
              <a:pPr/>
              <a:t>24/02/2025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7D885B7-BFFD-43C6-8B3A-432AAFE3B2A7}" type="slidenum">
              <a:rPr lang="pt-BR" smtClean="0"/>
              <a:pPr/>
              <a:t>‹nº›</a:t>
            </a:fld>
            <a:endParaRPr lang="pt-BR"/>
          </a:p>
        </p:txBody>
      </p:sp>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11" name="Espaço Reservado para Conteúdo 10"/>
          <p:cNvSpPr>
            <a:spLocks noGrp="1"/>
          </p:cNvSpPr>
          <p:nvPr>
            <p:ph sz="half" idx="1"/>
          </p:nvPr>
        </p:nvSpPr>
        <p:spPr>
          <a:xfrm>
            <a:off x="457200" y="1524000"/>
            <a:ext cx="4059936"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half" idx="2"/>
          </p:nvPr>
        </p:nvSpPr>
        <p:spPr>
          <a:xfrm>
            <a:off x="4648200" y="1524000"/>
            <a:ext cx="4059936"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9" name="Espaço Reservado para Número de Slide 8"/>
          <p:cNvSpPr>
            <a:spLocks noGrp="1"/>
          </p:cNvSpPr>
          <p:nvPr>
            <p:ph type="sldNum" sz="quarter" idx="12"/>
          </p:nvPr>
        </p:nvSpPr>
        <p:spPr/>
        <p:txBody>
          <a:bodyPr/>
          <a:lstStyle/>
          <a:p>
            <a:fld id="{E7D885B7-BFFD-43C6-8B3A-432AAFE3B2A7}" type="slidenum">
              <a:rPr lang="pt-BR" smtClean="0"/>
              <a:pPr/>
              <a:t>‹nº›</a:t>
            </a:fld>
            <a:endParaRPr lang="pt-BR"/>
          </a:p>
        </p:txBody>
      </p:sp>
      <p:sp>
        <p:nvSpPr>
          <p:cNvPr id="8" name="Espaço Reservado para Rodapé 7"/>
          <p:cNvSpPr>
            <a:spLocks noGrp="1"/>
          </p:cNvSpPr>
          <p:nvPr>
            <p:ph type="ftr" sz="quarter" idx="11"/>
          </p:nvPr>
        </p:nvSpPr>
        <p:spPr/>
        <p:txBody>
          <a:bodyPr/>
          <a:lstStyle/>
          <a:p>
            <a:endParaRPr lang="pt-BR"/>
          </a:p>
        </p:txBody>
      </p:sp>
      <p:sp>
        <p:nvSpPr>
          <p:cNvPr id="7" name="Espaço Reservado para Data 6"/>
          <p:cNvSpPr>
            <a:spLocks noGrp="1"/>
          </p:cNvSpPr>
          <p:nvPr>
            <p:ph type="dt" sz="half" idx="10"/>
          </p:nvPr>
        </p:nvSpPr>
        <p:spPr/>
        <p:txBody>
          <a:bodyPr/>
          <a:lstStyle/>
          <a:p>
            <a:fld id="{04E9F64D-77BE-489D-A245-8A26A80944BE}" type="datetimeFigureOut">
              <a:rPr lang="pt-BR" smtClean="0"/>
              <a:pPr/>
              <a:t>24/02/2025</a:t>
            </a:fld>
            <a:endParaRPr lang="pt-BR"/>
          </a:p>
        </p:txBody>
      </p:sp>
      <p:sp>
        <p:nvSpPr>
          <p:cNvPr id="3" name="Espaço Reservado para Tex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32" name="Espaço Reservado para Conteúdo 31"/>
          <p:cNvSpPr>
            <a:spLocks noGrp="1"/>
          </p:cNvSpPr>
          <p:nvPr>
            <p:ph sz="half" idx="2"/>
          </p:nvPr>
        </p:nvSpPr>
        <p:spPr>
          <a:xfrm>
            <a:off x="457200" y="2201896"/>
            <a:ext cx="4038600" cy="391363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34" name="Espaço Reservado para Conteúdo 33"/>
          <p:cNvSpPr>
            <a:spLocks noGrp="1"/>
          </p:cNvSpPr>
          <p:nvPr>
            <p:ph sz="quarter" idx="4"/>
          </p:nvPr>
        </p:nvSpPr>
        <p:spPr>
          <a:xfrm>
            <a:off x="4649788" y="2201896"/>
            <a:ext cx="4038600" cy="391363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 name="Título 1"/>
          <p:cNvSpPr>
            <a:spLocks noGrp="1"/>
          </p:cNvSpPr>
          <p:nvPr>
            <p:ph type="title"/>
          </p:nvPr>
        </p:nvSpPr>
        <p:spPr>
          <a:xfrm>
            <a:off x="457200" y="155448"/>
            <a:ext cx="8229600" cy="1143000"/>
          </a:xfrm>
        </p:spPr>
        <p:txBody>
          <a:bodyPr anchor="b" anchorCtr="0"/>
          <a:lstStyle>
            <a:lvl1pPr>
              <a:defRPr/>
            </a:lvl1pPr>
          </a:lstStyle>
          <a:p>
            <a:r>
              <a:rPr kumimoji="0" lang="pt-BR" smtClean="0"/>
              <a:t>Clique para editar o estilo do título mestre</a:t>
            </a:r>
            <a:endParaRPr kumimoji="0" lang="en-US"/>
          </a:p>
        </p:txBody>
      </p:sp>
      <p:sp>
        <p:nvSpPr>
          <p:cNvPr id="12" name="Espaço Reservado para Tex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cxnSp>
        <p:nvCxnSpPr>
          <p:cNvPr id="10" name="Conector reto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ector reto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p>
            <a:fld id="{04E9F64D-77BE-489D-A245-8A26A80944BE}" type="datetimeFigureOut">
              <a:rPr lang="pt-BR" smtClean="0"/>
              <a:pPr/>
              <a:t>24/02/2025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7D885B7-BFFD-43C6-8B3A-432AAFE3B2A7}" type="slidenum">
              <a:rPr lang="pt-BR" smtClean="0"/>
              <a:pPr/>
              <a:t>‹nº›</a:t>
            </a:fld>
            <a:endParaRPr lang="pt-BR"/>
          </a:p>
        </p:txBody>
      </p:sp>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04E9F64D-77BE-489D-A245-8A26A80944BE}" type="datetimeFigureOut">
              <a:rPr lang="pt-BR" smtClean="0"/>
              <a:pPr/>
              <a:t>24/02/2025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7D885B7-BFFD-43C6-8B3A-432AAFE3B2A7}"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9" name="Espaço Reservado para Conteúdo 28"/>
          <p:cNvSpPr>
            <a:spLocks noGrp="1"/>
          </p:cNvSpPr>
          <p:nvPr>
            <p:ph sz="quarter" idx="1"/>
          </p:nvPr>
        </p:nvSpPr>
        <p:spPr>
          <a:xfrm>
            <a:off x="457200" y="457200"/>
            <a:ext cx="6248400" cy="5715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3" name="Espaço Reservado para Tex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31" name="Títu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smtClean="0"/>
              <a:t>Clique para editar o estilo do título mestre</a:t>
            </a:r>
            <a:endParaRPr kumimoji="0" lang="en-US"/>
          </a:p>
        </p:txBody>
      </p:sp>
      <p:sp>
        <p:nvSpPr>
          <p:cNvPr id="8" name="Espaço Reservado para Data 7"/>
          <p:cNvSpPr>
            <a:spLocks noGrp="1"/>
          </p:cNvSpPr>
          <p:nvPr>
            <p:ph type="dt" sz="half" idx="14"/>
          </p:nvPr>
        </p:nvSpPr>
        <p:spPr/>
        <p:txBody>
          <a:bodyPr/>
          <a:lstStyle/>
          <a:p>
            <a:fld id="{04E9F64D-77BE-489D-A245-8A26A80944BE}" type="datetimeFigureOut">
              <a:rPr lang="pt-BR" smtClean="0"/>
              <a:pPr/>
              <a:t>24/02/2025</a:t>
            </a:fld>
            <a:endParaRPr lang="pt-BR"/>
          </a:p>
        </p:txBody>
      </p:sp>
      <p:sp>
        <p:nvSpPr>
          <p:cNvPr id="9" name="Espaço Reservado para Número de Slide 8"/>
          <p:cNvSpPr>
            <a:spLocks noGrp="1"/>
          </p:cNvSpPr>
          <p:nvPr>
            <p:ph type="sldNum" sz="quarter" idx="15"/>
          </p:nvPr>
        </p:nvSpPr>
        <p:spPr/>
        <p:txBody>
          <a:bodyPr/>
          <a:lstStyle/>
          <a:p>
            <a:fld id="{E7D885B7-BFFD-43C6-8B3A-432AAFE3B2A7}" type="slidenum">
              <a:rPr lang="pt-BR" smtClean="0"/>
              <a:pPr/>
              <a:t>‹nº›</a:t>
            </a:fld>
            <a:endParaRPr lang="pt-BR"/>
          </a:p>
        </p:txBody>
      </p:sp>
      <p:sp>
        <p:nvSpPr>
          <p:cNvPr id="10" name="Espaço Reservado para Rodapé 9"/>
          <p:cNvSpPr>
            <a:spLocks noGrp="1"/>
          </p:cNvSpPr>
          <p:nvPr>
            <p:ph type="ftr" sz="quarter" idx="16"/>
          </p:nvPr>
        </p:nvSpPr>
        <p:spPr/>
        <p:txBody>
          <a:bodyPr/>
          <a:lstStyle/>
          <a:p>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pt-BR" smtClean="0"/>
              <a:t>Clique no ícone para adicionar uma imagem</a:t>
            </a:r>
            <a:endParaRPr kumimoji="0" lang="en-US"/>
          </a:p>
        </p:txBody>
      </p:sp>
      <p:sp>
        <p:nvSpPr>
          <p:cNvPr id="4" name="Espaço Reservado para Tex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8" name="Espaço Reservado para Data 7"/>
          <p:cNvSpPr>
            <a:spLocks noGrp="1"/>
          </p:cNvSpPr>
          <p:nvPr>
            <p:ph type="dt" sz="half" idx="10"/>
          </p:nvPr>
        </p:nvSpPr>
        <p:spPr/>
        <p:txBody>
          <a:bodyPr/>
          <a:lstStyle/>
          <a:p>
            <a:fld id="{04E9F64D-77BE-489D-A245-8A26A80944BE}" type="datetimeFigureOut">
              <a:rPr lang="pt-BR" smtClean="0"/>
              <a:pPr/>
              <a:t>24/02/2025</a:t>
            </a:fld>
            <a:endParaRPr lang="pt-BR"/>
          </a:p>
        </p:txBody>
      </p:sp>
      <p:sp>
        <p:nvSpPr>
          <p:cNvPr id="9" name="Espaço Reservado para Número de Slide 8"/>
          <p:cNvSpPr>
            <a:spLocks noGrp="1"/>
          </p:cNvSpPr>
          <p:nvPr>
            <p:ph type="sldNum" sz="quarter" idx="11"/>
          </p:nvPr>
        </p:nvSpPr>
        <p:spPr/>
        <p:txBody>
          <a:bodyPr/>
          <a:lstStyle/>
          <a:p>
            <a:fld id="{E7D885B7-BFFD-43C6-8B3A-432AAFE3B2A7}" type="slidenum">
              <a:rPr lang="pt-BR" smtClean="0"/>
              <a:pPr/>
              <a:t>‹nº›</a:t>
            </a:fld>
            <a:endParaRPr lang="pt-BR"/>
          </a:p>
        </p:txBody>
      </p:sp>
      <p:sp>
        <p:nvSpPr>
          <p:cNvPr id="10" name="Espaço Reservado para Rodapé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ço Reservado para Tex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4" name="Espaço Reservado para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04E9F64D-77BE-489D-A245-8A26A80944BE}" type="datetimeFigureOut">
              <a:rPr lang="pt-BR" smtClean="0"/>
              <a:pPr/>
              <a:t>24/02/2025</a:t>
            </a:fld>
            <a:endParaRPr lang="pt-BR"/>
          </a:p>
        </p:txBody>
      </p:sp>
      <p:sp>
        <p:nvSpPr>
          <p:cNvPr id="10" name="Espaço Reservado para Rodapé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pt-BR"/>
          </a:p>
        </p:txBody>
      </p:sp>
      <p:sp>
        <p:nvSpPr>
          <p:cNvPr id="22" name="Espaço Reservado para Número de Slid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7D885B7-BFFD-43C6-8B3A-432AAFE3B2A7}" type="slidenum">
              <a:rPr lang="pt-BR" smtClean="0"/>
              <a:pPr/>
              <a:t>‹nº›</a:t>
            </a:fld>
            <a:endParaRPr lang="pt-BR"/>
          </a:p>
        </p:txBody>
      </p:sp>
      <p:sp>
        <p:nvSpPr>
          <p:cNvPr id="5" name="Espaço Reservado para Títu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pt-BR" smtClean="0"/>
              <a:t>Clique para editar o estilo do título mestre</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620689"/>
            <a:ext cx="7772400" cy="3522691"/>
          </a:xfrm>
        </p:spPr>
        <p:txBody>
          <a:bodyPr>
            <a:normAutofit fontScale="90000"/>
          </a:bodyPr>
          <a:lstStyle/>
          <a:p>
            <a:r>
              <a:rPr lang="pt-BR" b="1" dirty="0" smtClean="0">
                <a:latin typeface="Arial" pitchFamily="34" charset="0"/>
                <a:cs typeface="Arial" pitchFamily="34" charset="0"/>
              </a:rPr>
              <a:t>AUDIÊNCIA </a:t>
            </a:r>
            <a:r>
              <a:rPr lang="pt-BR" b="1" dirty="0">
                <a:latin typeface="Arial" pitchFamily="34" charset="0"/>
                <a:cs typeface="Arial" pitchFamily="34" charset="0"/>
              </a:rPr>
              <a:t>PÚBLICA</a:t>
            </a:r>
            <a:br>
              <a:rPr lang="pt-BR" b="1" dirty="0">
                <a:latin typeface="Arial" pitchFamily="34" charset="0"/>
                <a:cs typeface="Arial" pitchFamily="34" charset="0"/>
              </a:rPr>
            </a:br>
            <a:r>
              <a:rPr lang="pt-BR" b="1" dirty="0" smtClean="0">
                <a:latin typeface="Arial" pitchFamily="34" charset="0"/>
                <a:cs typeface="Arial" pitchFamily="34" charset="0"/>
              </a:rPr>
              <a:t>3º </a:t>
            </a:r>
            <a:r>
              <a:rPr lang="pt-BR" b="1" dirty="0">
                <a:latin typeface="Arial" pitchFamily="34" charset="0"/>
                <a:cs typeface="Arial" pitchFamily="34" charset="0"/>
              </a:rPr>
              <a:t>QUADRIMESTRE </a:t>
            </a:r>
            <a:r>
              <a:rPr lang="pt-BR" b="1" dirty="0" smtClean="0">
                <a:latin typeface="Arial" pitchFamily="34" charset="0"/>
                <a:cs typeface="Arial" pitchFamily="34" charset="0"/>
              </a:rPr>
              <a:t>– 2024</a:t>
            </a:r>
            <a:br>
              <a:rPr lang="pt-BR" b="1" dirty="0" smtClean="0">
                <a:latin typeface="Arial" pitchFamily="34" charset="0"/>
                <a:cs typeface="Arial" pitchFamily="34" charset="0"/>
              </a:rPr>
            </a:br>
            <a:r>
              <a:rPr lang="pt-BR" b="1" dirty="0" smtClean="0">
                <a:latin typeface="Arial" pitchFamily="34" charset="0"/>
                <a:cs typeface="Arial" pitchFamily="34" charset="0"/>
              </a:rPr>
              <a:t/>
            </a:r>
            <a:br>
              <a:rPr lang="pt-BR" b="1" dirty="0" smtClean="0">
                <a:latin typeface="Arial" pitchFamily="34" charset="0"/>
                <a:cs typeface="Arial" pitchFamily="34" charset="0"/>
              </a:rPr>
            </a:br>
            <a:r>
              <a:rPr lang="pt-BR" sz="3200" b="1" dirty="0" smtClean="0"/>
              <a:t>PREFEITURA MUNICIPAL DE</a:t>
            </a:r>
            <a:br>
              <a:rPr lang="pt-BR" sz="3200" b="1" dirty="0" smtClean="0"/>
            </a:br>
            <a:r>
              <a:rPr lang="pt-BR" sz="3200" b="1" dirty="0" smtClean="0"/>
              <a:t> SANTO ANTONIO  DA ALEGRIA</a:t>
            </a:r>
            <a:r>
              <a:rPr lang="pt-BR" b="1" dirty="0" smtClean="0"/>
              <a:t> </a:t>
            </a:r>
            <a:br>
              <a:rPr lang="pt-BR" b="1" dirty="0" smtClean="0"/>
            </a:br>
            <a:r>
              <a:rPr lang="pt-BR" b="1" dirty="0" smtClean="0"/>
              <a:t/>
            </a:r>
            <a:br>
              <a:rPr lang="pt-BR" b="1" dirty="0" smtClean="0"/>
            </a:br>
            <a:r>
              <a:rPr lang="pt-BR" sz="1600" b="1" i="1" dirty="0" smtClean="0"/>
              <a:t>ESTADO DE SÃO PAULO</a:t>
            </a:r>
            <a:endParaRPr lang="pt-BR" sz="1600" b="1" dirty="0">
              <a:latin typeface="Arial" pitchFamily="34" charset="0"/>
              <a:cs typeface="Arial" pitchFamily="34" charset="0"/>
            </a:endParaRPr>
          </a:p>
        </p:txBody>
      </p:sp>
      <p:pic>
        <p:nvPicPr>
          <p:cNvPr id="5" name="Imagem 4" descr="logo.png"/>
          <p:cNvPicPr/>
          <p:nvPr/>
        </p:nvPicPr>
        <p:blipFill>
          <a:blip r:embed="rId2"/>
          <a:stretch>
            <a:fillRect/>
          </a:stretch>
        </p:blipFill>
        <p:spPr>
          <a:xfrm>
            <a:off x="3357554" y="4500570"/>
            <a:ext cx="2500330" cy="1785950"/>
          </a:xfrm>
          <a:prstGeom prst="rect">
            <a:avLst/>
          </a:prstGeom>
        </p:spPr>
      </p:pic>
    </p:spTree>
    <p:extLst>
      <p:ext uri="{BB962C8B-B14F-4D97-AF65-F5344CB8AC3E}">
        <p14:creationId xmlns="" xmlns:p14="http://schemas.microsoft.com/office/powerpoint/2010/main" val="2905646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43050"/>
            <a:ext cx="8229600" cy="4483113"/>
          </a:xfrm>
        </p:spPr>
        <p:txBody>
          <a:bodyPr/>
          <a:lstStyle/>
          <a:p>
            <a:pPr>
              <a:buNone/>
            </a:pPr>
            <a:endParaRPr lang="pt-BR" dirty="0"/>
          </a:p>
        </p:txBody>
      </p:sp>
      <p:sp>
        <p:nvSpPr>
          <p:cNvPr id="2" name="Título 1"/>
          <p:cNvSpPr>
            <a:spLocks noGrp="1"/>
          </p:cNvSpPr>
          <p:nvPr>
            <p:ph type="title"/>
          </p:nvPr>
        </p:nvSpPr>
        <p:spPr/>
        <p:txBody>
          <a:bodyPr>
            <a:normAutofit fontScale="90000"/>
          </a:bodyPr>
          <a:lstStyle/>
          <a:p>
            <a:r>
              <a:rPr lang="pt-BR" b="1" dirty="0"/>
              <a:t>GASTOS COM </a:t>
            </a:r>
            <a:r>
              <a:rPr lang="pt-BR" b="1" dirty="0" smtClean="0"/>
              <a:t>PESSOAL  EXECUTIVO</a:t>
            </a:r>
            <a:endParaRPr lang="pt-BR" b="1" dirty="0"/>
          </a:p>
        </p:txBody>
      </p:sp>
      <p:graphicFrame>
        <p:nvGraphicFramePr>
          <p:cNvPr id="4" name="Tabela 3"/>
          <p:cNvGraphicFramePr>
            <a:graphicFrameLocks noGrp="1"/>
          </p:cNvGraphicFramePr>
          <p:nvPr>
            <p:extLst>
              <p:ext uri="{D42A27DB-BD31-4B8C-83A1-F6EECF244321}">
                <p14:modId xmlns="" xmlns:p14="http://schemas.microsoft.com/office/powerpoint/2010/main" val="3520576604"/>
              </p:ext>
            </p:extLst>
          </p:nvPr>
        </p:nvGraphicFramePr>
        <p:xfrm>
          <a:off x="179512" y="1556794"/>
          <a:ext cx="8784976" cy="5040560"/>
        </p:xfrm>
        <a:graphic>
          <a:graphicData uri="http://schemas.openxmlformats.org/drawingml/2006/table">
            <a:tbl>
              <a:tblPr firstRow="1" bandRow="1">
                <a:tableStyleId>{5C22544A-7EE6-4342-B048-85BDC9FD1C3A}</a:tableStyleId>
              </a:tblPr>
              <a:tblGrid>
                <a:gridCol w="4600030">
                  <a:extLst>
                    <a:ext uri="{9D8B030D-6E8A-4147-A177-3AD203B41FA5}">
                      <a16:colId xmlns:a16="http://schemas.microsoft.com/office/drawing/2014/main" xmlns="" val="20000"/>
                    </a:ext>
                  </a:extLst>
                </a:gridCol>
                <a:gridCol w="2698048">
                  <a:extLst>
                    <a:ext uri="{9D8B030D-6E8A-4147-A177-3AD203B41FA5}">
                      <a16:colId xmlns:a16="http://schemas.microsoft.com/office/drawing/2014/main" xmlns="" val="20001"/>
                    </a:ext>
                  </a:extLst>
                </a:gridCol>
                <a:gridCol w="1486898">
                  <a:extLst>
                    <a:ext uri="{9D8B030D-6E8A-4147-A177-3AD203B41FA5}">
                      <a16:colId xmlns:a16="http://schemas.microsoft.com/office/drawing/2014/main" xmlns="" val="20002"/>
                    </a:ext>
                  </a:extLst>
                </a:gridCol>
              </a:tblGrid>
              <a:tr h="1008112">
                <a:tc>
                  <a:txBody>
                    <a:bodyPr/>
                    <a:lstStyle/>
                    <a:p>
                      <a:pPr algn="ctr"/>
                      <a:r>
                        <a:rPr lang="pt-BR" dirty="0"/>
                        <a:t>DESCRIÇÃO</a:t>
                      </a:r>
                    </a:p>
                  </a:txBody>
                  <a:tcPr anchor="ctr"/>
                </a:tc>
                <a:tc>
                  <a:txBody>
                    <a:bodyPr/>
                    <a:lstStyle/>
                    <a:p>
                      <a:pPr algn="ctr"/>
                      <a:r>
                        <a:rPr lang="pt-BR" dirty="0" smtClean="0"/>
                        <a:t>JAN/2024</a:t>
                      </a:r>
                      <a:r>
                        <a:rPr lang="pt-BR" baseline="0" dirty="0" smtClean="0"/>
                        <a:t> </a:t>
                      </a:r>
                      <a:r>
                        <a:rPr lang="pt-BR" baseline="0" dirty="0"/>
                        <a:t>A </a:t>
                      </a:r>
                      <a:r>
                        <a:rPr lang="pt-BR" baseline="0" dirty="0" smtClean="0"/>
                        <a:t>DEZ/2024</a:t>
                      </a:r>
                      <a:endParaRPr lang="pt-BR" dirty="0"/>
                    </a:p>
                  </a:txBody>
                  <a:tcPr anchor="ctr"/>
                </a:tc>
                <a:tc>
                  <a:txBody>
                    <a:bodyPr/>
                    <a:lstStyle/>
                    <a:p>
                      <a:pPr algn="ctr"/>
                      <a:r>
                        <a:rPr lang="pt-BR" dirty="0"/>
                        <a:t>%</a:t>
                      </a:r>
                    </a:p>
                  </a:txBody>
                  <a:tcPr anchor="ctr"/>
                </a:tc>
                <a:extLst>
                  <a:ext uri="{0D108BD9-81ED-4DB2-BD59-A6C34878D82A}">
                    <a16:rowId xmlns:a16="http://schemas.microsoft.com/office/drawing/2014/main" xmlns="" val="10000"/>
                  </a:ext>
                </a:extLst>
              </a:tr>
              <a:tr h="1008112">
                <a:tc gridSpan="3">
                  <a:txBody>
                    <a:bodyPr/>
                    <a:lstStyle/>
                    <a:p>
                      <a:pPr algn="ctr"/>
                      <a:r>
                        <a:rPr lang="pt-BR" b="1" dirty="0"/>
                        <a:t>PODE</a:t>
                      </a:r>
                      <a:r>
                        <a:rPr lang="pt-BR" b="1" baseline="0" dirty="0"/>
                        <a:t>R EXECUTIVO</a:t>
                      </a:r>
                      <a:endParaRPr lang="pt-BR" b="1" dirty="0"/>
                    </a:p>
                  </a:txBody>
                  <a:tcPr anchor="ctr"/>
                </a:tc>
                <a:tc hMerge="1">
                  <a:txBody>
                    <a:bodyPr/>
                    <a:lstStyle/>
                    <a:p>
                      <a:pPr algn="ctr"/>
                      <a:endParaRPr lang="pt-BR" dirty="0"/>
                    </a:p>
                  </a:txBody>
                  <a:tcPr/>
                </a:tc>
                <a:tc hMerge="1">
                  <a:txBody>
                    <a:bodyPr/>
                    <a:lstStyle/>
                    <a:p>
                      <a:pPr algn="ctr"/>
                      <a:endParaRPr lang="pt-BR" dirty="0"/>
                    </a:p>
                  </a:txBody>
                  <a:tcPr/>
                </a:tc>
                <a:extLst>
                  <a:ext uri="{0D108BD9-81ED-4DB2-BD59-A6C34878D82A}">
                    <a16:rowId xmlns:a16="http://schemas.microsoft.com/office/drawing/2014/main" xmlns="" val="10001"/>
                  </a:ext>
                </a:extLst>
              </a:tr>
              <a:tr h="1008112">
                <a:tc>
                  <a:txBody>
                    <a:bodyPr/>
                    <a:lstStyle/>
                    <a:p>
                      <a:pPr algn="ctr"/>
                      <a:r>
                        <a:rPr lang="pt-BR" b="1" dirty="0"/>
                        <a:t>Despesa Total</a:t>
                      </a:r>
                      <a:r>
                        <a:rPr lang="pt-BR" b="1" baseline="0" dirty="0"/>
                        <a:t> com Pessoal</a:t>
                      </a:r>
                      <a:endParaRPr lang="pt-BR" b="1" dirty="0"/>
                    </a:p>
                  </a:txBody>
                  <a:tcPr anchor="ctr"/>
                </a:tc>
                <a:tc>
                  <a:txBody>
                    <a:bodyPr/>
                    <a:lstStyle/>
                    <a:p>
                      <a:pPr algn="ctr"/>
                      <a:r>
                        <a:rPr lang="pt-BR" b="1" dirty="0" smtClean="0">
                          <a:solidFill>
                            <a:schemeClr val="bg1"/>
                          </a:solidFill>
                          <a:latin typeface="Arial" pitchFamily="34" charset="0"/>
                          <a:cs typeface="Arial" pitchFamily="34" charset="0"/>
                        </a:rPr>
                        <a:t>21.977.395,18</a:t>
                      </a:r>
                      <a:endParaRPr lang="pt-BR" b="1" dirty="0">
                        <a:solidFill>
                          <a:schemeClr val="bg1"/>
                        </a:solidFill>
                        <a:latin typeface="Arial" pitchFamily="34" charset="0"/>
                        <a:cs typeface="Arial" pitchFamily="34" charset="0"/>
                      </a:endParaRPr>
                    </a:p>
                  </a:txBody>
                  <a:tcPr anchor="ctr"/>
                </a:tc>
                <a:tc>
                  <a:txBody>
                    <a:bodyPr/>
                    <a:lstStyle/>
                    <a:p>
                      <a:pPr algn="ctr"/>
                      <a:r>
                        <a:rPr lang="pt-BR" b="1" dirty="0" smtClean="0">
                          <a:solidFill>
                            <a:schemeClr val="bg1"/>
                          </a:solidFill>
                          <a:latin typeface="Arial" pitchFamily="34" charset="0"/>
                          <a:cs typeface="Arial" pitchFamily="34" charset="0"/>
                        </a:rPr>
                        <a:t>45,47</a:t>
                      </a:r>
                      <a:endParaRPr lang="pt-BR" b="1" dirty="0">
                        <a:solidFill>
                          <a:schemeClr val="bg1"/>
                        </a:solidFill>
                        <a:latin typeface="Arial" pitchFamily="34" charset="0"/>
                        <a:cs typeface="Arial" pitchFamily="34" charset="0"/>
                      </a:endParaRPr>
                    </a:p>
                  </a:txBody>
                  <a:tcPr anchor="ctr"/>
                </a:tc>
                <a:extLst>
                  <a:ext uri="{0D108BD9-81ED-4DB2-BD59-A6C34878D82A}">
                    <a16:rowId xmlns:a16="http://schemas.microsoft.com/office/drawing/2014/main" xmlns="" val="10002"/>
                  </a:ext>
                </a:extLst>
              </a:tr>
              <a:tr h="1008112">
                <a:tc>
                  <a:txBody>
                    <a:bodyPr/>
                    <a:lstStyle/>
                    <a:p>
                      <a:pPr algn="ctr"/>
                      <a:r>
                        <a:rPr lang="pt-BR" dirty="0"/>
                        <a:t>Limite Legal</a:t>
                      </a:r>
                    </a:p>
                  </a:txBody>
                  <a:tcPr anchor="ctr"/>
                </a:tc>
                <a:tc>
                  <a:txBody>
                    <a:bodyPr/>
                    <a:lstStyle/>
                    <a:p>
                      <a:pPr algn="ctr"/>
                      <a:r>
                        <a:rPr lang="pt-BR" dirty="0" smtClean="0">
                          <a:latin typeface="Arial" pitchFamily="34" charset="0"/>
                          <a:cs typeface="Arial" pitchFamily="34" charset="0"/>
                        </a:rPr>
                        <a:t>26.100.150,27</a:t>
                      </a:r>
                      <a:endParaRPr lang="pt-BR" dirty="0">
                        <a:latin typeface="Arial" pitchFamily="34" charset="0"/>
                        <a:cs typeface="Arial" pitchFamily="34" charset="0"/>
                      </a:endParaRPr>
                    </a:p>
                  </a:txBody>
                  <a:tcPr anchor="ctr"/>
                </a:tc>
                <a:tc>
                  <a:txBody>
                    <a:bodyPr/>
                    <a:lstStyle/>
                    <a:p>
                      <a:pPr algn="ctr"/>
                      <a:r>
                        <a:rPr lang="pt-BR" dirty="0" smtClean="0">
                          <a:latin typeface="Arial" pitchFamily="34" charset="0"/>
                          <a:cs typeface="Arial" pitchFamily="34" charset="0"/>
                        </a:rPr>
                        <a:t>54</a:t>
                      </a:r>
                      <a:endParaRPr lang="pt-BR" dirty="0">
                        <a:latin typeface="Arial" pitchFamily="34" charset="0"/>
                        <a:cs typeface="Arial" pitchFamily="34" charset="0"/>
                      </a:endParaRPr>
                    </a:p>
                  </a:txBody>
                  <a:tcPr anchor="ctr"/>
                </a:tc>
                <a:extLst>
                  <a:ext uri="{0D108BD9-81ED-4DB2-BD59-A6C34878D82A}">
                    <a16:rowId xmlns:a16="http://schemas.microsoft.com/office/drawing/2014/main" xmlns="" val="10003"/>
                  </a:ext>
                </a:extLst>
              </a:tr>
              <a:tr h="10081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b="1" dirty="0"/>
                        <a:t>Receita Corrente</a:t>
                      </a:r>
                      <a:r>
                        <a:rPr lang="pt-BR" b="1" baseline="0" dirty="0"/>
                        <a:t> Líquida</a:t>
                      </a:r>
                      <a:endParaRPr lang="pt-BR" b="1" dirty="0"/>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b="1" dirty="0" smtClean="0">
                          <a:latin typeface="Arial" pitchFamily="34" charset="0"/>
                          <a:cs typeface="Arial" pitchFamily="34" charset="0"/>
                        </a:rPr>
                        <a:t>48.333.611,62</a:t>
                      </a:r>
                      <a:endParaRPr lang="pt-BR" b="1" dirty="0">
                        <a:latin typeface="Arial" pitchFamily="34" charset="0"/>
                        <a:cs typeface="Arial" pitchFamily="34" charset="0"/>
                      </a:endParaRPr>
                    </a:p>
                  </a:txBody>
                  <a:tcPr anchor="ctr"/>
                </a:tc>
                <a:tc hMerge="1">
                  <a:txBody>
                    <a:bodyPr/>
                    <a:lstStyle/>
                    <a:p>
                      <a:pPr algn="ctr"/>
                      <a:endParaRPr lang="pt-BR" b="1" dirty="0"/>
                    </a:p>
                  </a:txBody>
                  <a:tcPr/>
                </a:tc>
                <a:extLst>
                  <a:ext uri="{0D108BD9-81ED-4DB2-BD59-A6C34878D82A}">
                    <a16:rowId xmlns:a16="http://schemas.microsoft.com/office/drawing/2014/main" xmlns=""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929411"/>
          </a:xfrm>
        </p:spPr>
        <p:txBody>
          <a:bodyPr/>
          <a:lstStyle/>
          <a:p>
            <a:pPr>
              <a:buNone/>
            </a:pPr>
            <a:endParaRPr lang="pt-BR" sz="1600" dirty="0"/>
          </a:p>
          <a:p>
            <a:pPr>
              <a:buNone/>
            </a:pPr>
            <a:endParaRPr lang="pt-BR" dirty="0"/>
          </a:p>
        </p:txBody>
      </p:sp>
      <p:sp>
        <p:nvSpPr>
          <p:cNvPr id="2" name="Título 1"/>
          <p:cNvSpPr>
            <a:spLocks noGrp="1"/>
          </p:cNvSpPr>
          <p:nvPr>
            <p:ph type="title"/>
          </p:nvPr>
        </p:nvSpPr>
        <p:spPr/>
        <p:txBody>
          <a:bodyPr/>
          <a:lstStyle/>
          <a:p>
            <a:r>
              <a:rPr lang="pt-BR" b="1" dirty="0"/>
              <a:t>SAÚDE</a:t>
            </a:r>
          </a:p>
        </p:txBody>
      </p:sp>
      <p:graphicFrame>
        <p:nvGraphicFramePr>
          <p:cNvPr id="4" name="Tabela 3"/>
          <p:cNvGraphicFramePr>
            <a:graphicFrameLocks noGrp="1"/>
          </p:cNvGraphicFramePr>
          <p:nvPr>
            <p:extLst>
              <p:ext uri="{D42A27DB-BD31-4B8C-83A1-F6EECF244321}">
                <p14:modId xmlns="" xmlns:p14="http://schemas.microsoft.com/office/powerpoint/2010/main" val="3430050094"/>
              </p:ext>
            </p:extLst>
          </p:nvPr>
        </p:nvGraphicFramePr>
        <p:xfrm>
          <a:off x="214282" y="1628800"/>
          <a:ext cx="8643998" cy="4824535"/>
        </p:xfrm>
        <a:graphic>
          <a:graphicData uri="http://schemas.openxmlformats.org/drawingml/2006/table">
            <a:tbl>
              <a:tblPr firstRow="1" bandRow="1">
                <a:tableStyleId>{5C22544A-7EE6-4342-B048-85BDC9FD1C3A}</a:tableStyleId>
              </a:tblPr>
              <a:tblGrid>
                <a:gridCol w="4321999">
                  <a:extLst>
                    <a:ext uri="{9D8B030D-6E8A-4147-A177-3AD203B41FA5}">
                      <a16:colId xmlns:a16="http://schemas.microsoft.com/office/drawing/2014/main" xmlns="" val="20000"/>
                    </a:ext>
                  </a:extLst>
                </a:gridCol>
                <a:gridCol w="4321999">
                  <a:extLst>
                    <a:ext uri="{9D8B030D-6E8A-4147-A177-3AD203B41FA5}">
                      <a16:colId xmlns:a16="http://schemas.microsoft.com/office/drawing/2014/main" xmlns="" val="20001"/>
                    </a:ext>
                  </a:extLst>
                </a:gridCol>
              </a:tblGrid>
              <a:tr h="964907">
                <a:tc gridSpan="2">
                  <a:txBody>
                    <a:bodyPr/>
                    <a:lstStyle/>
                    <a:p>
                      <a:pPr algn="ctr"/>
                      <a:r>
                        <a:rPr lang="pt-BR" dirty="0"/>
                        <a:t>GASTOS</a:t>
                      </a:r>
                      <a:r>
                        <a:rPr lang="pt-BR" baseline="0" dirty="0"/>
                        <a:t> COM SAÚDE / </a:t>
                      </a:r>
                      <a:r>
                        <a:rPr lang="pt-BR" dirty="0"/>
                        <a:t>JANEIRO</a:t>
                      </a:r>
                      <a:r>
                        <a:rPr lang="pt-BR" baseline="0" dirty="0"/>
                        <a:t> A </a:t>
                      </a:r>
                      <a:r>
                        <a:rPr lang="pt-BR" baseline="0" dirty="0" smtClean="0"/>
                        <a:t>DEZEMBRO </a:t>
                      </a:r>
                      <a:r>
                        <a:rPr lang="pt-BR" baseline="0" dirty="0"/>
                        <a:t>- </a:t>
                      </a:r>
                      <a:r>
                        <a:rPr lang="pt-BR" baseline="0" dirty="0" smtClean="0"/>
                        <a:t>2024</a:t>
                      </a:r>
                      <a:endParaRPr lang="pt-BR" dirty="0"/>
                    </a:p>
                  </a:txBody>
                  <a:tcPr anchor="ctr"/>
                </a:tc>
                <a:tc hMerge="1">
                  <a:txBody>
                    <a:bodyPr/>
                    <a:lstStyle/>
                    <a:p>
                      <a:pPr algn="ctr"/>
                      <a:endParaRPr lang="pt-BR" dirty="0"/>
                    </a:p>
                  </a:txBody>
                  <a:tcPr anchor="ctr"/>
                </a:tc>
                <a:extLst>
                  <a:ext uri="{0D108BD9-81ED-4DB2-BD59-A6C34878D82A}">
                    <a16:rowId xmlns:a16="http://schemas.microsoft.com/office/drawing/2014/main" xmlns="" val="10000"/>
                  </a:ext>
                </a:extLst>
              </a:tr>
              <a:tr h="964907">
                <a:tc>
                  <a:txBody>
                    <a:bodyPr/>
                    <a:lstStyle/>
                    <a:p>
                      <a:pPr algn="ctr"/>
                      <a:r>
                        <a:rPr lang="pt-BR" b="1" dirty="0"/>
                        <a:t>RECEITAS</a:t>
                      </a:r>
                      <a:r>
                        <a:rPr lang="pt-BR" b="1" baseline="0" dirty="0"/>
                        <a:t> ARRECADADAS</a:t>
                      </a:r>
                      <a:endParaRPr lang="pt-BR" b="1" dirty="0"/>
                    </a:p>
                  </a:txBody>
                  <a:tcPr anchor="ctr"/>
                </a:tc>
                <a:tc>
                  <a:txBody>
                    <a:bodyPr/>
                    <a:lstStyle/>
                    <a:p>
                      <a:pPr algn="ctr"/>
                      <a:r>
                        <a:rPr lang="pt-BR" b="1" dirty="0"/>
                        <a:t>APLICAÇÃO EM SAÚDE</a:t>
                      </a:r>
                    </a:p>
                  </a:txBody>
                  <a:tcPr anchor="ctr"/>
                </a:tc>
                <a:extLst>
                  <a:ext uri="{0D108BD9-81ED-4DB2-BD59-A6C34878D82A}">
                    <a16:rowId xmlns:a16="http://schemas.microsoft.com/office/drawing/2014/main" xmlns="" val="10001"/>
                  </a:ext>
                </a:extLst>
              </a:tr>
              <a:tr h="964907">
                <a:tc>
                  <a:txBody>
                    <a:bodyPr/>
                    <a:lstStyle/>
                    <a:p>
                      <a:pPr algn="ctr"/>
                      <a:r>
                        <a:rPr lang="pt-BR" sz="1800" dirty="0" smtClean="0">
                          <a:latin typeface="Arial" pitchFamily="34" charset="0"/>
                          <a:cs typeface="Arial" pitchFamily="34" charset="0"/>
                        </a:rPr>
                        <a:t>32.657.668,43</a:t>
                      </a:r>
                      <a:endParaRPr lang="pt-BR" sz="180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b="1" dirty="0" smtClean="0">
                          <a:latin typeface="Arial" pitchFamily="34" charset="0"/>
                          <a:cs typeface="Arial" pitchFamily="34" charset="0"/>
                        </a:rPr>
                        <a:t>5.809.198,78</a:t>
                      </a:r>
                      <a:endParaRPr lang="pt-BR" b="1" dirty="0" smtClean="0">
                        <a:latin typeface="Arial" pitchFamily="34" charset="0"/>
                        <a:cs typeface="Arial" pitchFamily="34" charset="0"/>
                      </a:endParaRPr>
                    </a:p>
                  </a:txBody>
                  <a:tcPr anchor="ctr"/>
                </a:tc>
                <a:extLst>
                  <a:ext uri="{0D108BD9-81ED-4DB2-BD59-A6C34878D82A}">
                    <a16:rowId xmlns:a16="http://schemas.microsoft.com/office/drawing/2014/main" xmlns="" val="10002"/>
                  </a:ext>
                </a:extLst>
              </a:tr>
              <a:tr h="964907">
                <a:tc>
                  <a:txBody>
                    <a:bodyPr/>
                    <a:lstStyle/>
                    <a:p>
                      <a:pPr algn="ctr"/>
                      <a:r>
                        <a:rPr lang="pt-BR" b="1" dirty="0"/>
                        <a:t>Percentual</a:t>
                      </a:r>
                      <a:r>
                        <a:rPr lang="pt-BR" b="1" baseline="0" dirty="0"/>
                        <a:t> de Aplicação (%)</a:t>
                      </a:r>
                      <a:endParaRPr lang="pt-BR" b="1" dirty="0"/>
                    </a:p>
                  </a:txBody>
                  <a:tcPr anchor="ctr"/>
                </a:tc>
                <a:tc>
                  <a:txBody>
                    <a:bodyPr/>
                    <a:lstStyle/>
                    <a:p>
                      <a:pPr algn="ctr"/>
                      <a:r>
                        <a:rPr lang="pt-BR" sz="1800" dirty="0" smtClean="0">
                          <a:latin typeface="Arial" pitchFamily="34" charset="0"/>
                          <a:cs typeface="Arial" pitchFamily="34" charset="0"/>
                        </a:rPr>
                        <a:t>17,78%</a:t>
                      </a:r>
                      <a:endParaRPr lang="pt-BR" sz="1800" dirty="0">
                        <a:latin typeface="Arial" pitchFamily="34" charset="0"/>
                        <a:cs typeface="Arial" pitchFamily="34" charset="0"/>
                      </a:endParaRPr>
                    </a:p>
                  </a:txBody>
                  <a:tcPr anchor="ctr"/>
                </a:tc>
                <a:extLst>
                  <a:ext uri="{0D108BD9-81ED-4DB2-BD59-A6C34878D82A}">
                    <a16:rowId xmlns:a16="http://schemas.microsoft.com/office/drawing/2014/main" xmlns="" val="10003"/>
                  </a:ext>
                </a:extLst>
              </a:tr>
              <a:tr h="964907">
                <a:tc>
                  <a:txBody>
                    <a:bodyPr/>
                    <a:lstStyle/>
                    <a:p>
                      <a:pPr algn="ctr"/>
                      <a:r>
                        <a:rPr lang="pt-BR" dirty="0"/>
                        <a:t>Valor</a:t>
                      </a:r>
                      <a:r>
                        <a:rPr lang="pt-BR" baseline="0" dirty="0"/>
                        <a:t> Mínimo (15%) Art. 198 – CF/88</a:t>
                      </a:r>
                      <a:endParaRPr lang="pt-BR" dirty="0"/>
                    </a:p>
                  </a:txBody>
                  <a:tcPr anchor="ctr"/>
                </a:tc>
                <a:tc>
                  <a:txBody>
                    <a:bodyPr/>
                    <a:lstStyle/>
                    <a:p>
                      <a:pPr algn="ctr"/>
                      <a:r>
                        <a:rPr lang="pt-BR" dirty="0" smtClean="0">
                          <a:latin typeface="Arial" pitchFamily="34" charset="0"/>
                          <a:cs typeface="Arial" pitchFamily="34" charset="0"/>
                        </a:rPr>
                        <a:t>4.898.650,26</a:t>
                      </a:r>
                      <a:endParaRPr lang="pt-BR" dirty="0">
                        <a:latin typeface="Arial" pitchFamily="34" charset="0"/>
                        <a:cs typeface="Arial" pitchFamily="34" charset="0"/>
                      </a:endParaRPr>
                    </a:p>
                  </a:txBody>
                  <a:tcPr anchor="ctr"/>
                </a:tc>
                <a:extLst>
                  <a:ext uri="{0D108BD9-81ED-4DB2-BD59-A6C34878D82A}">
                    <a16:rowId xmlns:a16="http://schemas.microsoft.com/office/drawing/2014/main" xmlns="" val="10004"/>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929411"/>
          </a:xfrm>
        </p:spPr>
        <p:txBody>
          <a:bodyPr/>
          <a:lstStyle/>
          <a:p>
            <a:pPr>
              <a:buNone/>
            </a:pPr>
            <a:endParaRPr lang="pt-BR" sz="1600" dirty="0"/>
          </a:p>
          <a:p>
            <a:pPr>
              <a:buNone/>
            </a:pPr>
            <a:endParaRPr lang="pt-BR" dirty="0"/>
          </a:p>
        </p:txBody>
      </p:sp>
      <p:sp>
        <p:nvSpPr>
          <p:cNvPr id="2" name="Título 1"/>
          <p:cNvSpPr>
            <a:spLocks noGrp="1"/>
          </p:cNvSpPr>
          <p:nvPr>
            <p:ph type="title"/>
          </p:nvPr>
        </p:nvSpPr>
        <p:spPr/>
        <p:txBody>
          <a:bodyPr/>
          <a:lstStyle/>
          <a:p>
            <a:r>
              <a:rPr lang="pt-BR" b="1" dirty="0"/>
              <a:t>ENSINO</a:t>
            </a:r>
          </a:p>
        </p:txBody>
      </p:sp>
      <p:graphicFrame>
        <p:nvGraphicFramePr>
          <p:cNvPr id="4" name="Tabela 3"/>
          <p:cNvGraphicFramePr>
            <a:graphicFrameLocks noGrp="1"/>
          </p:cNvGraphicFramePr>
          <p:nvPr>
            <p:extLst>
              <p:ext uri="{D42A27DB-BD31-4B8C-83A1-F6EECF244321}">
                <p14:modId xmlns="" xmlns:p14="http://schemas.microsoft.com/office/powerpoint/2010/main" val="2926475591"/>
              </p:ext>
            </p:extLst>
          </p:nvPr>
        </p:nvGraphicFramePr>
        <p:xfrm>
          <a:off x="251520" y="1628800"/>
          <a:ext cx="8640960" cy="4824535"/>
        </p:xfrm>
        <a:graphic>
          <a:graphicData uri="http://schemas.openxmlformats.org/drawingml/2006/table">
            <a:tbl>
              <a:tblPr firstRow="1" bandRow="1">
                <a:tableStyleId>{5C22544A-7EE6-4342-B048-85BDC9FD1C3A}</a:tableStyleId>
              </a:tblPr>
              <a:tblGrid>
                <a:gridCol w="4320480">
                  <a:extLst>
                    <a:ext uri="{9D8B030D-6E8A-4147-A177-3AD203B41FA5}">
                      <a16:colId xmlns:a16="http://schemas.microsoft.com/office/drawing/2014/main" xmlns="" val="20000"/>
                    </a:ext>
                  </a:extLst>
                </a:gridCol>
                <a:gridCol w="4320480">
                  <a:extLst>
                    <a:ext uri="{9D8B030D-6E8A-4147-A177-3AD203B41FA5}">
                      <a16:colId xmlns:a16="http://schemas.microsoft.com/office/drawing/2014/main" xmlns="" val="20001"/>
                    </a:ext>
                  </a:extLst>
                </a:gridCol>
              </a:tblGrid>
              <a:tr h="964907">
                <a:tc gridSpan="2">
                  <a:txBody>
                    <a:bodyPr/>
                    <a:lstStyle/>
                    <a:p>
                      <a:pPr algn="ctr"/>
                      <a:r>
                        <a:rPr lang="pt-BR" dirty="0"/>
                        <a:t>GASTOS</a:t>
                      </a:r>
                      <a:r>
                        <a:rPr lang="pt-BR" baseline="0" dirty="0"/>
                        <a:t> COM ENSINO / </a:t>
                      </a:r>
                      <a:r>
                        <a:rPr lang="pt-BR" dirty="0"/>
                        <a:t>JANEIRO</a:t>
                      </a:r>
                      <a:r>
                        <a:rPr lang="pt-BR" baseline="0" dirty="0"/>
                        <a:t> A </a:t>
                      </a:r>
                      <a:r>
                        <a:rPr lang="pt-BR" baseline="0" dirty="0" smtClean="0"/>
                        <a:t>DEZEMBRO </a:t>
                      </a:r>
                      <a:r>
                        <a:rPr lang="pt-BR" baseline="0" dirty="0"/>
                        <a:t>- </a:t>
                      </a:r>
                      <a:r>
                        <a:rPr lang="pt-BR" baseline="0" dirty="0" smtClean="0"/>
                        <a:t>2024</a:t>
                      </a:r>
                      <a:endParaRPr lang="pt-BR" dirty="0"/>
                    </a:p>
                  </a:txBody>
                  <a:tcPr anchor="ctr"/>
                </a:tc>
                <a:tc hMerge="1">
                  <a:txBody>
                    <a:bodyPr/>
                    <a:lstStyle/>
                    <a:p>
                      <a:pPr algn="ctr"/>
                      <a:endParaRPr lang="pt-BR" dirty="0"/>
                    </a:p>
                  </a:txBody>
                  <a:tcPr anchor="ctr"/>
                </a:tc>
                <a:extLst>
                  <a:ext uri="{0D108BD9-81ED-4DB2-BD59-A6C34878D82A}">
                    <a16:rowId xmlns:a16="http://schemas.microsoft.com/office/drawing/2014/main" xmlns="" val="10000"/>
                  </a:ext>
                </a:extLst>
              </a:tr>
              <a:tr h="964907">
                <a:tc>
                  <a:txBody>
                    <a:bodyPr/>
                    <a:lstStyle/>
                    <a:p>
                      <a:pPr algn="ctr"/>
                      <a:r>
                        <a:rPr lang="pt-BR" b="1" dirty="0"/>
                        <a:t>RECEITAS</a:t>
                      </a:r>
                      <a:r>
                        <a:rPr lang="pt-BR" b="1" baseline="0" dirty="0"/>
                        <a:t> ARRECADADAS</a:t>
                      </a:r>
                      <a:endParaRPr lang="pt-BR" b="1" dirty="0"/>
                    </a:p>
                  </a:txBody>
                  <a:tcPr anchor="ctr"/>
                </a:tc>
                <a:tc>
                  <a:txBody>
                    <a:bodyPr/>
                    <a:lstStyle/>
                    <a:p>
                      <a:pPr algn="ctr"/>
                      <a:r>
                        <a:rPr lang="pt-BR" b="1" dirty="0"/>
                        <a:t>APLICAÇÃO EM ENSINO</a:t>
                      </a:r>
                    </a:p>
                  </a:txBody>
                  <a:tcPr anchor="ctr"/>
                </a:tc>
                <a:extLst>
                  <a:ext uri="{0D108BD9-81ED-4DB2-BD59-A6C34878D82A}">
                    <a16:rowId xmlns:a16="http://schemas.microsoft.com/office/drawing/2014/main" xmlns="" val="10001"/>
                  </a:ext>
                </a:extLst>
              </a:tr>
              <a:tr h="964907">
                <a:tc>
                  <a:txBody>
                    <a:bodyPr/>
                    <a:lstStyle/>
                    <a:p>
                      <a:pPr algn="ctr"/>
                      <a:r>
                        <a:rPr lang="pt-BR" sz="1600" dirty="0" smtClean="0">
                          <a:latin typeface="Arial" pitchFamily="34" charset="0"/>
                          <a:cs typeface="Arial" pitchFamily="34" charset="0"/>
                        </a:rPr>
                        <a:t>34.294.095,64</a:t>
                      </a:r>
                      <a:endParaRPr lang="pt-BR" sz="1600" dirty="0">
                        <a:latin typeface="Arial" pitchFamily="34" charset="0"/>
                        <a:cs typeface="Arial" pitchFamily="34" charset="0"/>
                      </a:endParaRPr>
                    </a:p>
                  </a:txBody>
                  <a:tcPr anchor="ctr"/>
                </a:tc>
                <a:tc>
                  <a:txBody>
                    <a:bodyPr/>
                    <a:lstStyle/>
                    <a:p>
                      <a:pPr algn="ctr"/>
                      <a:r>
                        <a:rPr lang="pt-BR" sz="1600" dirty="0" smtClean="0">
                          <a:latin typeface="Arial" pitchFamily="34" charset="0"/>
                          <a:cs typeface="Arial" pitchFamily="34" charset="0"/>
                        </a:rPr>
                        <a:t>9.039.935,11</a:t>
                      </a:r>
                      <a:endParaRPr lang="pt-BR" sz="1600" dirty="0">
                        <a:latin typeface="Arial" pitchFamily="34" charset="0"/>
                        <a:cs typeface="Arial" pitchFamily="34" charset="0"/>
                      </a:endParaRPr>
                    </a:p>
                  </a:txBody>
                  <a:tcPr anchor="ctr"/>
                </a:tc>
                <a:extLst>
                  <a:ext uri="{0D108BD9-81ED-4DB2-BD59-A6C34878D82A}">
                    <a16:rowId xmlns:a16="http://schemas.microsoft.com/office/drawing/2014/main" xmlns="" val="10002"/>
                  </a:ext>
                </a:extLst>
              </a:tr>
              <a:tr h="964907">
                <a:tc>
                  <a:txBody>
                    <a:bodyPr/>
                    <a:lstStyle/>
                    <a:p>
                      <a:pPr algn="ctr"/>
                      <a:r>
                        <a:rPr lang="pt-BR" b="1" dirty="0"/>
                        <a:t>Percentual</a:t>
                      </a:r>
                      <a:r>
                        <a:rPr lang="pt-BR" b="1" baseline="0" dirty="0"/>
                        <a:t> de Aplicação (%)</a:t>
                      </a:r>
                      <a:endParaRPr lang="pt-BR" b="1" dirty="0"/>
                    </a:p>
                  </a:txBody>
                  <a:tcPr anchor="ctr"/>
                </a:tc>
                <a:tc>
                  <a:txBody>
                    <a:bodyPr/>
                    <a:lstStyle/>
                    <a:p>
                      <a:pPr algn="ctr"/>
                      <a:r>
                        <a:rPr lang="pt-BR" sz="1600" b="1" dirty="0" smtClean="0">
                          <a:latin typeface="Arial" pitchFamily="34" charset="0"/>
                          <a:cs typeface="Arial" pitchFamily="34" charset="0"/>
                        </a:rPr>
                        <a:t>26,36</a:t>
                      </a:r>
                      <a:endParaRPr lang="pt-BR" sz="1600" b="1" dirty="0">
                        <a:latin typeface="Arial" pitchFamily="34" charset="0"/>
                        <a:cs typeface="Arial" pitchFamily="34" charset="0"/>
                      </a:endParaRPr>
                    </a:p>
                  </a:txBody>
                  <a:tcPr anchor="ctr"/>
                </a:tc>
                <a:extLst>
                  <a:ext uri="{0D108BD9-81ED-4DB2-BD59-A6C34878D82A}">
                    <a16:rowId xmlns:a16="http://schemas.microsoft.com/office/drawing/2014/main" xmlns="" val="10003"/>
                  </a:ext>
                </a:extLst>
              </a:tr>
              <a:tr h="964907">
                <a:tc>
                  <a:txBody>
                    <a:bodyPr/>
                    <a:lstStyle/>
                    <a:p>
                      <a:pPr algn="ctr"/>
                      <a:r>
                        <a:rPr lang="pt-BR" dirty="0"/>
                        <a:t>Valor</a:t>
                      </a:r>
                      <a:r>
                        <a:rPr lang="pt-BR" baseline="0" dirty="0"/>
                        <a:t> Mínimo (25%) Art. 212 – CF/88</a:t>
                      </a:r>
                      <a:endParaRPr lang="pt-BR" dirty="0"/>
                    </a:p>
                  </a:txBody>
                  <a:tcPr anchor="ctr"/>
                </a:tc>
                <a:tc>
                  <a:txBody>
                    <a:bodyPr/>
                    <a:lstStyle/>
                    <a:p>
                      <a:pPr algn="ctr"/>
                      <a:r>
                        <a:rPr lang="pt-BR" sz="1600" dirty="0" smtClean="0">
                          <a:latin typeface="Arial" pitchFamily="34" charset="0"/>
                          <a:cs typeface="Arial" pitchFamily="34" charset="0"/>
                        </a:rPr>
                        <a:t>8.573.523,91</a:t>
                      </a:r>
                      <a:endParaRPr lang="pt-BR" sz="1600" dirty="0">
                        <a:latin typeface="Arial" pitchFamily="34" charset="0"/>
                        <a:cs typeface="Arial" pitchFamily="34" charset="0"/>
                      </a:endParaRPr>
                    </a:p>
                  </a:txBody>
                  <a:tcPr anchor="ctr"/>
                </a:tc>
                <a:extLst>
                  <a:ext uri="{0D108BD9-81ED-4DB2-BD59-A6C34878D82A}">
                    <a16:rowId xmlns:a16="http://schemas.microsoft.com/office/drawing/2014/main" xmlns="" val="10004"/>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929411"/>
          </a:xfrm>
        </p:spPr>
        <p:txBody>
          <a:bodyPr/>
          <a:lstStyle/>
          <a:p>
            <a:pPr>
              <a:buNone/>
            </a:pPr>
            <a:endParaRPr lang="pt-BR" sz="1600" dirty="0"/>
          </a:p>
          <a:p>
            <a:pPr>
              <a:buNone/>
            </a:pPr>
            <a:endParaRPr lang="pt-BR" dirty="0"/>
          </a:p>
        </p:txBody>
      </p:sp>
      <p:sp>
        <p:nvSpPr>
          <p:cNvPr id="2" name="Título 1"/>
          <p:cNvSpPr>
            <a:spLocks noGrp="1"/>
          </p:cNvSpPr>
          <p:nvPr>
            <p:ph type="title"/>
          </p:nvPr>
        </p:nvSpPr>
        <p:spPr/>
        <p:txBody>
          <a:bodyPr/>
          <a:lstStyle/>
          <a:p>
            <a:r>
              <a:rPr lang="pt-BR" b="1" dirty="0"/>
              <a:t>FUNDEB</a:t>
            </a:r>
          </a:p>
        </p:txBody>
      </p:sp>
      <p:graphicFrame>
        <p:nvGraphicFramePr>
          <p:cNvPr id="4" name="Tabela 3"/>
          <p:cNvGraphicFramePr>
            <a:graphicFrameLocks noGrp="1"/>
          </p:cNvGraphicFramePr>
          <p:nvPr>
            <p:extLst>
              <p:ext uri="{D42A27DB-BD31-4B8C-83A1-F6EECF244321}">
                <p14:modId xmlns="" xmlns:p14="http://schemas.microsoft.com/office/powerpoint/2010/main" val="474165212"/>
              </p:ext>
            </p:extLst>
          </p:nvPr>
        </p:nvGraphicFramePr>
        <p:xfrm>
          <a:off x="214282" y="1628800"/>
          <a:ext cx="8643998" cy="4824535"/>
        </p:xfrm>
        <a:graphic>
          <a:graphicData uri="http://schemas.openxmlformats.org/drawingml/2006/table">
            <a:tbl>
              <a:tblPr firstRow="1" bandRow="1">
                <a:tableStyleId>{5C22544A-7EE6-4342-B048-85BDC9FD1C3A}</a:tableStyleId>
              </a:tblPr>
              <a:tblGrid>
                <a:gridCol w="4321999">
                  <a:extLst>
                    <a:ext uri="{9D8B030D-6E8A-4147-A177-3AD203B41FA5}">
                      <a16:colId xmlns:a16="http://schemas.microsoft.com/office/drawing/2014/main" xmlns="" val="20000"/>
                    </a:ext>
                  </a:extLst>
                </a:gridCol>
                <a:gridCol w="4321999">
                  <a:extLst>
                    <a:ext uri="{9D8B030D-6E8A-4147-A177-3AD203B41FA5}">
                      <a16:colId xmlns:a16="http://schemas.microsoft.com/office/drawing/2014/main" xmlns="" val="20001"/>
                    </a:ext>
                  </a:extLst>
                </a:gridCol>
              </a:tblGrid>
              <a:tr h="964907">
                <a:tc gridSpan="2">
                  <a:txBody>
                    <a:bodyPr/>
                    <a:lstStyle/>
                    <a:p>
                      <a:pPr algn="ctr"/>
                      <a:r>
                        <a:rPr lang="pt-BR" dirty="0"/>
                        <a:t>GASTOS</a:t>
                      </a:r>
                      <a:r>
                        <a:rPr lang="pt-BR" baseline="0" dirty="0"/>
                        <a:t> COM FUNDEB / </a:t>
                      </a:r>
                      <a:r>
                        <a:rPr lang="pt-BR" dirty="0"/>
                        <a:t>JANEIRO</a:t>
                      </a:r>
                      <a:r>
                        <a:rPr lang="pt-BR" baseline="0" dirty="0"/>
                        <a:t> A </a:t>
                      </a:r>
                      <a:r>
                        <a:rPr lang="pt-BR" baseline="0" dirty="0" smtClean="0"/>
                        <a:t>DEZEMBRO - 2024</a:t>
                      </a:r>
                      <a:endParaRPr lang="pt-BR" dirty="0"/>
                    </a:p>
                  </a:txBody>
                  <a:tcPr anchor="ctr"/>
                </a:tc>
                <a:tc hMerge="1">
                  <a:txBody>
                    <a:bodyPr/>
                    <a:lstStyle/>
                    <a:p>
                      <a:pPr algn="ctr"/>
                      <a:endParaRPr lang="pt-BR" dirty="0"/>
                    </a:p>
                  </a:txBody>
                  <a:tcPr anchor="ctr"/>
                </a:tc>
                <a:extLst>
                  <a:ext uri="{0D108BD9-81ED-4DB2-BD59-A6C34878D82A}">
                    <a16:rowId xmlns:a16="http://schemas.microsoft.com/office/drawing/2014/main" xmlns="" val="10000"/>
                  </a:ext>
                </a:extLst>
              </a:tr>
              <a:tr h="964907">
                <a:tc>
                  <a:txBody>
                    <a:bodyPr/>
                    <a:lstStyle/>
                    <a:p>
                      <a:pPr algn="ctr"/>
                      <a:r>
                        <a:rPr lang="pt-BR" b="1" dirty="0"/>
                        <a:t>RECEITAS</a:t>
                      </a:r>
                      <a:r>
                        <a:rPr lang="pt-BR" b="1" baseline="0" dirty="0"/>
                        <a:t> ARRECADADAS</a:t>
                      </a:r>
                      <a:endParaRPr lang="pt-BR" b="1" dirty="0"/>
                    </a:p>
                  </a:txBody>
                  <a:tcPr anchor="ctr"/>
                </a:tc>
                <a:tc>
                  <a:txBody>
                    <a:bodyPr/>
                    <a:lstStyle/>
                    <a:p>
                      <a:pPr algn="ctr"/>
                      <a:r>
                        <a:rPr lang="pt-BR" b="1" dirty="0"/>
                        <a:t>APLICAÇÃO NO FUNDEB</a:t>
                      </a:r>
                    </a:p>
                  </a:txBody>
                  <a:tcPr anchor="ctr"/>
                </a:tc>
                <a:extLst>
                  <a:ext uri="{0D108BD9-81ED-4DB2-BD59-A6C34878D82A}">
                    <a16:rowId xmlns:a16="http://schemas.microsoft.com/office/drawing/2014/main" xmlns="" val="10001"/>
                  </a:ext>
                </a:extLst>
              </a:tr>
              <a:tr h="964907">
                <a:tc>
                  <a:txBody>
                    <a:bodyPr/>
                    <a:lstStyle/>
                    <a:p>
                      <a:pPr algn="ctr"/>
                      <a:r>
                        <a:rPr lang="pt-BR" sz="1800" b="0" dirty="0" smtClean="0">
                          <a:latin typeface="Arial" pitchFamily="34" charset="0"/>
                          <a:cs typeface="Arial" pitchFamily="34" charset="0"/>
                        </a:rPr>
                        <a:t>8.513.882,58</a:t>
                      </a:r>
                      <a:endParaRPr lang="pt-BR" sz="1800" b="0" dirty="0">
                        <a:latin typeface="Arial" pitchFamily="34" charset="0"/>
                        <a:cs typeface="Arial" pitchFamily="34" charset="0"/>
                      </a:endParaRPr>
                    </a:p>
                  </a:txBody>
                  <a:tcPr anchor="ctr"/>
                </a:tc>
                <a:tc>
                  <a:txBody>
                    <a:bodyPr/>
                    <a:lstStyle/>
                    <a:p>
                      <a:pPr algn="ctr"/>
                      <a:r>
                        <a:rPr lang="pt-BR" sz="1800" b="0" dirty="0" smtClean="0">
                          <a:latin typeface="Arial" pitchFamily="34" charset="0"/>
                          <a:cs typeface="Arial" pitchFamily="34" charset="0"/>
                        </a:rPr>
                        <a:t>6.275.256,50</a:t>
                      </a:r>
                      <a:endParaRPr lang="pt-BR" sz="1800" b="0" dirty="0">
                        <a:latin typeface="Arial" pitchFamily="34" charset="0"/>
                        <a:cs typeface="Arial" pitchFamily="34" charset="0"/>
                      </a:endParaRPr>
                    </a:p>
                  </a:txBody>
                  <a:tcPr anchor="ctr"/>
                </a:tc>
                <a:extLst>
                  <a:ext uri="{0D108BD9-81ED-4DB2-BD59-A6C34878D82A}">
                    <a16:rowId xmlns:a16="http://schemas.microsoft.com/office/drawing/2014/main" xmlns="" val="10002"/>
                  </a:ext>
                </a:extLst>
              </a:tr>
              <a:tr h="964907">
                <a:tc>
                  <a:txBody>
                    <a:bodyPr/>
                    <a:lstStyle/>
                    <a:p>
                      <a:pPr algn="ctr"/>
                      <a:r>
                        <a:rPr lang="pt-BR" b="1" dirty="0"/>
                        <a:t>Percentual</a:t>
                      </a:r>
                      <a:r>
                        <a:rPr lang="pt-BR" b="1" baseline="0" dirty="0"/>
                        <a:t> de Aplicação nos Profissionais da Educação Básica</a:t>
                      </a:r>
                      <a:endParaRPr lang="pt-BR" b="1" dirty="0"/>
                    </a:p>
                  </a:txBody>
                  <a:tcPr anchor="ctr"/>
                </a:tc>
                <a:tc>
                  <a:txBody>
                    <a:bodyPr/>
                    <a:lstStyle/>
                    <a:p>
                      <a:pPr algn="ctr"/>
                      <a:r>
                        <a:rPr lang="pt-BR" sz="1800" b="1" dirty="0" smtClean="0">
                          <a:latin typeface="Arial" pitchFamily="34" charset="0"/>
                          <a:cs typeface="Arial" pitchFamily="34" charset="0"/>
                        </a:rPr>
                        <a:t>73,71%</a:t>
                      </a:r>
                      <a:endParaRPr lang="pt-BR" sz="1800" b="1" dirty="0">
                        <a:latin typeface="Arial" pitchFamily="34" charset="0"/>
                        <a:cs typeface="Arial" pitchFamily="34" charset="0"/>
                      </a:endParaRPr>
                    </a:p>
                  </a:txBody>
                  <a:tcPr anchor="ctr"/>
                </a:tc>
                <a:extLst>
                  <a:ext uri="{0D108BD9-81ED-4DB2-BD59-A6C34878D82A}">
                    <a16:rowId xmlns:a16="http://schemas.microsoft.com/office/drawing/2014/main" xmlns="" val="10003"/>
                  </a:ext>
                </a:extLst>
              </a:tr>
              <a:tr h="964907">
                <a:tc>
                  <a:txBody>
                    <a:bodyPr/>
                    <a:lstStyle/>
                    <a:p>
                      <a:pPr algn="ctr"/>
                      <a:r>
                        <a:rPr lang="pt-BR" dirty="0"/>
                        <a:t>Valor</a:t>
                      </a:r>
                      <a:r>
                        <a:rPr lang="pt-BR" baseline="0" dirty="0"/>
                        <a:t> Mínimo </a:t>
                      </a:r>
                      <a:r>
                        <a:rPr lang="pt-BR" baseline="0" dirty="0" smtClean="0"/>
                        <a:t>(70</a:t>
                      </a:r>
                      <a:r>
                        <a:rPr lang="pt-BR" baseline="0" dirty="0"/>
                        <a:t>%) Lei 11.494/2007</a:t>
                      </a:r>
                      <a:endParaRPr lang="pt-BR" dirty="0"/>
                    </a:p>
                  </a:txBody>
                  <a:tcPr anchor="ctr"/>
                </a:tc>
                <a:tc>
                  <a:txBody>
                    <a:bodyPr/>
                    <a:lstStyle/>
                    <a:p>
                      <a:pPr algn="ctr"/>
                      <a:r>
                        <a:rPr lang="pt-BR" sz="1800" b="0" dirty="0" smtClean="0">
                          <a:latin typeface="Arial" pitchFamily="34" charset="0"/>
                          <a:cs typeface="Arial" pitchFamily="34" charset="0"/>
                        </a:rPr>
                        <a:t>5.959.717,80</a:t>
                      </a:r>
                      <a:endParaRPr lang="pt-BR" sz="1800" b="0" dirty="0">
                        <a:latin typeface="Arial" pitchFamily="34" charset="0"/>
                        <a:cs typeface="Arial" pitchFamily="34" charset="0"/>
                      </a:endParaRPr>
                    </a:p>
                  </a:txBody>
                  <a:tcPr anchor="ctr"/>
                </a:tc>
                <a:extLst>
                  <a:ext uri="{0D108BD9-81ED-4DB2-BD59-A6C34878D82A}">
                    <a16:rowId xmlns:a16="http://schemas.microsoft.com/office/drawing/2014/main" xmlns="" val="10004"/>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620689"/>
            <a:ext cx="7772400" cy="1944215"/>
          </a:xfrm>
        </p:spPr>
        <p:txBody>
          <a:bodyPr>
            <a:normAutofit fontScale="90000"/>
          </a:bodyPr>
          <a:lstStyle/>
          <a:p>
            <a:r>
              <a:rPr lang="pt-BR" b="1" dirty="0">
                <a:latin typeface="Arial" pitchFamily="34" charset="0"/>
                <a:cs typeface="Arial" pitchFamily="34" charset="0"/>
              </a:rPr>
              <a:t/>
            </a:r>
            <a:br>
              <a:rPr lang="pt-BR" b="1" dirty="0">
                <a:latin typeface="Arial" pitchFamily="34" charset="0"/>
                <a:cs typeface="Arial" pitchFamily="34" charset="0"/>
              </a:rPr>
            </a:br>
            <a:r>
              <a:rPr lang="pt-BR" b="1" dirty="0">
                <a:latin typeface="Arial" pitchFamily="34" charset="0"/>
                <a:cs typeface="Arial" pitchFamily="34" charset="0"/>
              </a:rPr>
              <a:t/>
            </a:r>
            <a:br>
              <a:rPr lang="pt-BR" b="1" dirty="0">
                <a:latin typeface="Arial" pitchFamily="34" charset="0"/>
                <a:cs typeface="Arial" pitchFamily="34" charset="0"/>
              </a:rPr>
            </a:br>
            <a:r>
              <a:rPr lang="pt-BR" b="1" dirty="0">
                <a:latin typeface="Arial" pitchFamily="34" charset="0"/>
                <a:cs typeface="Arial" pitchFamily="34" charset="0"/>
              </a:rPr>
              <a:t>AUDIÊNCIA PÚBLICA</a:t>
            </a:r>
            <a:br>
              <a:rPr lang="pt-BR" b="1" dirty="0">
                <a:latin typeface="Arial" pitchFamily="34" charset="0"/>
                <a:cs typeface="Arial" pitchFamily="34" charset="0"/>
              </a:rPr>
            </a:br>
            <a:r>
              <a:rPr lang="pt-BR" b="1" dirty="0">
                <a:latin typeface="Arial" pitchFamily="34" charset="0"/>
                <a:cs typeface="Arial" pitchFamily="34" charset="0"/>
              </a:rPr>
              <a:t/>
            </a:r>
            <a:br>
              <a:rPr lang="pt-BR" b="1" dirty="0">
                <a:latin typeface="Arial" pitchFamily="34" charset="0"/>
                <a:cs typeface="Arial" pitchFamily="34" charset="0"/>
              </a:rPr>
            </a:br>
            <a:r>
              <a:rPr lang="pt-BR" b="1" dirty="0" smtClean="0">
                <a:latin typeface="Arial" pitchFamily="34" charset="0"/>
                <a:cs typeface="Arial" pitchFamily="34" charset="0"/>
              </a:rPr>
              <a:t>3º </a:t>
            </a:r>
            <a:r>
              <a:rPr lang="pt-BR" b="1" dirty="0">
                <a:latin typeface="Arial" pitchFamily="34" charset="0"/>
                <a:cs typeface="Arial" pitchFamily="34" charset="0"/>
              </a:rPr>
              <a:t>QUADRIMESTRE - </a:t>
            </a:r>
            <a:r>
              <a:rPr lang="pt-BR" b="1" dirty="0" smtClean="0">
                <a:latin typeface="Arial" pitchFamily="34" charset="0"/>
                <a:cs typeface="Arial" pitchFamily="34" charset="0"/>
              </a:rPr>
              <a:t>2024</a:t>
            </a:r>
            <a:endParaRPr lang="pt-BR" b="1" dirty="0">
              <a:latin typeface="Arial" pitchFamily="34" charset="0"/>
              <a:cs typeface="Arial" pitchFamily="34" charset="0"/>
            </a:endParaRPr>
          </a:p>
        </p:txBody>
      </p:sp>
      <p:pic>
        <p:nvPicPr>
          <p:cNvPr id="5" name="Imagem 4" descr="logo.png"/>
          <p:cNvPicPr/>
          <p:nvPr/>
        </p:nvPicPr>
        <p:blipFill>
          <a:blip r:embed="rId2"/>
          <a:stretch>
            <a:fillRect/>
          </a:stretch>
        </p:blipFill>
        <p:spPr>
          <a:xfrm>
            <a:off x="3357554" y="4000504"/>
            <a:ext cx="2857520" cy="2428892"/>
          </a:xfrm>
          <a:prstGeom prst="rect">
            <a:avLst/>
          </a:prstGeom>
        </p:spPr>
      </p:pic>
    </p:spTree>
    <p:extLst>
      <p:ext uri="{BB962C8B-B14F-4D97-AF65-F5344CB8AC3E}">
        <p14:creationId xmlns="" xmlns:p14="http://schemas.microsoft.com/office/powerpoint/2010/main" val="1718348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00200"/>
            <a:ext cx="7859216" cy="4525963"/>
          </a:xfrm>
        </p:spPr>
        <p:txBody>
          <a:bodyPr/>
          <a:lstStyle/>
          <a:p>
            <a:pPr algn="ctr">
              <a:buNone/>
            </a:pPr>
            <a:endParaRPr lang="pt-BR" b="1" dirty="0" smtClean="0">
              <a:latin typeface="Arial" pitchFamily="34" charset="0"/>
              <a:cs typeface="Arial" pitchFamily="34" charset="0"/>
            </a:endParaRPr>
          </a:p>
          <a:p>
            <a:pPr algn="ctr">
              <a:buNone/>
            </a:pPr>
            <a:endParaRPr lang="pt-BR" b="1" dirty="0" smtClean="0">
              <a:latin typeface="Arial" pitchFamily="34" charset="0"/>
              <a:cs typeface="Arial" pitchFamily="34" charset="0"/>
            </a:endParaRPr>
          </a:p>
          <a:p>
            <a:pPr algn="ctr">
              <a:buNone/>
            </a:pPr>
            <a:r>
              <a:rPr lang="pt-BR" b="1" dirty="0" smtClean="0">
                <a:latin typeface="Arial" pitchFamily="34" charset="0"/>
                <a:cs typeface="Arial" pitchFamily="34" charset="0"/>
              </a:rPr>
              <a:t>OBJETIVO</a:t>
            </a:r>
            <a:endParaRPr lang="pt-BR" b="1" dirty="0">
              <a:latin typeface="Arial" pitchFamily="34" charset="0"/>
              <a:cs typeface="Arial" pitchFamily="34" charset="0"/>
            </a:endParaRPr>
          </a:p>
          <a:p>
            <a:pPr algn="just">
              <a:buNone/>
            </a:pPr>
            <a:r>
              <a:rPr lang="pt-BR" dirty="0">
                <a:latin typeface="Arial" pitchFamily="34" charset="0"/>
                <a:cs typeface="Arial" pitchFamily="34" charset="0"/>
              </a:rPr>
              <a:t>   Esta Audiência tem por objetivo abordar, de forma resumida, a execução orçamentária e financeira do exercício de </a:t>
            </a:r>
            <a:r>
              <a:rPr lang="pt-BR" dirty="0" smtClean="0">
                <a:latin typeface="Arial" pitchFamily="34" charset="0"/>
                <a:cs typeface="Arial" pitchFamily="34" charset="0"/>
              </a:rPr>
              <a:t>2024, </a:t>
            </a:r>
            <a:r>
              <a:rPr lang="pt-BR" dirty="0">
                <a:latin typeface="Arial" pitchFamily="34" charset="0"/>
                <a:cs typeface="Arial" pitchFamily="34" charset="0"/>
              </a:rPr>
              <a:t>bem como apresentar a execução das metas estabelecidas na LDO, conforme disposto no § 4º do art. 9º da LRF. </a:t>
            </a:r>
          </a:p>
        </p:txBody>
      </p:sp>
      <p:sp>
        <p:nvSpPr>
          <p:cNvPr id="2" name="Título 1"/>
          <p:cNvSpPr>
            <a:spLocks noGrp="1"/>
          </p:cNvSpPr>
          <p:nvPr>
            <p:ph type="title"/>
          </p:nvPr>
        </p:nvSpPr>
        <p:spPr/>
        <p:txBody>
          <a:bodyPr>
            <a:normAutofit/>
          </a:bodyPr>
          <a:lstStyle/>
          <a:p>
            <a:r>
              <a:rPr lang="pt-BR" sz="2400" b="1" dirty="0">
                <a:latin typeface="Arial" pitchFamily="34" charset="0"/>
                <a:cs typeface="Arial" pitchFamily="34" charset="0"/>
              </a:rPr>
              <a:t>AUDIÊNCIA PÚBLICA - </a:t>
            </a:r>
            <a:r>
              <a:rPr lang="pt-BR" sz="2400" b="1" dirty="0" smtClean="0">
                <a:latin typeface="Arial" pitchFamily="34" charset="0"/>
                <a:cs typeface="Arial" pitchFamily="34" charset="0"/>
              </a:rPr>
              <a:t>3º </a:t>
            </a:r>
            <a:r>
              <a:rPr lang="pt-BR" sz="2400" b="1" dirty="0">
                <a:latin typeface="Arial" pitchFamily="34" charset="0"/>
                <a:cs typeface="Arial" pitchFamily="34" charset="0"/>
              </a:rPr>
              <a:t>QUADRIMESTRE - </a:t>
            </a:r>
            <a:r>
              <a:rPr lang="pt-BR" sz="2400" b="1" dirty="0" smtClean="0">
                <a:latin typeface="Arial" pitchFamily="34" charset="0"/>
                <a:cs typeface="Arial" pitchFamily="34" charset="0"/>
              </a:rPr>
              <a:t>2024</a:t>
            </a:r>
            <a:endParaRPr lang="pt-BR" sz="2400" b="1"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1071546"/>
            <a:ext cx="8401080" cy="5054617"/>
          </a:xfrm>
        </p:spPr>
        <p:txBody>
          <a:bodyPr/>
          <a:lstStyle/>
          <a:p>
            <a:pPr>
              <a:buNone/>
            </a:pPr>
            <a:endParaRPr lang="pt-BR" dirty="0"/>
          </a:p>
        </p:txBody>
      </p:sp>
      <p:sp>
        <p:nvSpPr>
          <p:cNvPr id="2" name="Título 1"/>
          <p:cNvSpPr>
            <a:spLocks noGrp="1"/>
          </p:cNvSpPr>
          <p:nvPr>
            <p:ph type="title"/>
          </p:nvPr>
        </p:nvSpPr>
        <p:spPr>
          <a:xfrm>
            <a:off x="457200" y="260648"/>
            <a:ext cx="8229600" cy="576064"/>
          </a:xfrm>
        </p:spPr>
        <p:txBody>
          <a:bodyPr>
            <a:normAutofit fontScale="90000"/>
          </a:bodyPr>
          <a:lstStyle/>
          <a:p>
            <a:r>
              <a:rPr lang="pt-BR" b="1" dirty="0"/>
              <a:t>METAS ARRECADAÇÃO – </a:t>
            </a:r>
            <a:r>
              <a:rPr lang="pt-BR" b="1" dirty="0" smtClean="0"/>
              <a:t>JAN </a:t>
            </a:r>
            <a:r>
              <a:rPr lang="pt-BR" b="1" dirty="0"/>
              <a:t>A </a:t>
            </a:r>
            <a:r>
              <a:rPr lang="pt-BR" b="1" dirty="0" smtClean="0"/>
              <a:t>DEZ</a:t>
            </a:r>
            <a:endParaRPr lang="pt-BR" b="1" dirty="0"/>
          </a:p>
        </p:txBody>
      </p:sp>
      <p:graphicFrame>
        <p:nvGraphicFramePr>
          <p:cNvPr id="7" name="Tabela 6"/>
          <p:cNvGraphicFramePr>
            <a:graphicFrameLocks noGrp="1"/>
          </p:cNvGraphicFramePr>
          <p:nvPr>
            <p:extLst>
              <p:ext uri="{D42A27DB-BD31-4B8C-83A1-F6EECF244321}">
                <p14:modId xmlns="" xmlns:p14="http://schemas.microsoft.com/office/powerpoint/2010/main" val="339038026"/>
              </p:ext>
            </p:extLst>
          </p:nvPr>
        </p:nvGraphicFramePr>
        <p:xfrm>
          <a:off x="214282" y="785794"/>
          <a:ext cx="8712968" cy="5400262"/>
        </p:xfrm>
        <a:graphic>
          <a:graphicData uri="http://schemas.openxmlformats.org/drawingml/2006/table">
            <a:tbl>
              <a:tblPr firstRow="1" bandRow="1">
                <a:tableStyleId>{5C22544A-7EE6-4342-B048-85BDC9FD1C3A}</a:tableStyleId>
              </a:tblPr>
              <a:tblGrid>
                <a:gridCol w="2966115">
                  <a:extLst>
                    <a:ext uri="{9D8B030D-6E8A-4147-A177-3AD203B41FA5}">
                      <a16:colId xmlns:a16="http://schemas.microsoft.com/office/drawing/2014/main" xmlns="" val="20000"/>
                    </a:ext>
                  </a:extLst>
                </a:gridCol>
                <a:gridCol w="2266364">
                  <a:extLst>
                    <a:ext uri="{9D8B030D-6E8A-4147-A177-3AD203B41FA5}">
                      <a16:colId xmlns:a16="http://schemas.microsoft.com/office/drawing/2014/main" xmlns="" val="20001"/>
                    </a:ext>
                  </a:extLst>
                </a:gridCol>
                <a:gridCol w="2023540">
                  <a:extLst>
                    <a:ext uri="{9D8B030D-6E8A-4147-A177-3AD203B41FA5}">
                      <a16:colId xmlns:a16="http://schemas.microsoft.com/office/drawing/2014/main" xmlns="" val="20002"/>
                    </a:ext>
                  </a:extLst>
                </a:gridCol>
                <a:gridCol w="1456949">
                  <a:extLst>
                    <a:ext uri="{9D8B030D-6E8A-4147-A177-3AD203B41FA5}">
                      <a16:colId xmlns:a16="http://schemas.microsoft.com/office/drawing/2014/main" xmlns="" val="20003"/>
                    </a:ext>
                  </a:extLst>
                </a:gridCol>
              </a:tblGrid>
              <a:tr h="358952">
                <a:tc rowSpan="2">
                  <a:txBody>
                    <a:bodyPr/>
                    <a:lstStyle/>
                    <a:p>
                      <a:pPr algn="ctr"/>
                      <a:r>
                        <a:rPr lang="pt-BR" sz="1600" dirty="0">
                          <a:solidFill>
                            <a:schemeClr val="bg1"/>
                          </a:solidFill>
                          <a:latin typeface="+mn-lt"/>
                        </a:rPr>
                        <a:t>Receitas</a:t>
                      </a:r>
                    </a:p>
                  </a:txBody>
                  <a:tcPr anchor="ctr">
                    <a:solidFill>
                      <a:schemeClr val="accent1"/>
                    </a:solidFill>
                  </a:tcPr>
                </a:tc>
                <a:tc gridSpan="3">
                  <a:txBody>
                    <a:bodyPr/>
                    <a:lstStyle/>
                    <a:p>
                      <a:pPr algn="ctr"/>
                      <a:r>
                        <a:rPr lang="pt-BR" sz="2800" dirty="0" smtClean="0">
                          <a:solidFill>
                            <a:schemeClr val="bg1"/>
                          </a:solidFill>
                        </a:rPr>
                        <a:t>2024</a:t>
                      </a:r>
                      <a:endParaRPr lang="pt-BR" sz="2800" dirty="0">
                        <a:solidFill>
                          <a:schemeClr val="bg1"/>
                        </a:solidFill>
                      </a:endParaRPr>
                    </a:p>
                  </a:txBody>
                  <a:tcPr>
                    <a:solidFill>
                      <a:schemeClr val="accent1"/>
                    </a:solidFill>
                  </a:tcPr>
                </a:tc>
                <a:tc hMerge="1">
                  <a:txBody>
                    <a:bodyPr/>
                    <a:lstStyle/>
                    <a:p>
                      <a:endParaRPr lang="pt-BR" dirty="0"/>
                    </a:p>
                  </a:txBody>
                  <a:tcPr/>
                </a:tc>
                <a:tc hMerge="1">
                  <a:txBody>
                    <a:bodyPr/>
                    <a:lstStyle/>
                    <a:p>
                      <a:endParaRPr lang="pt-BR" dirty="0"/>
                    </a:p>
                  </a:txBody>
                  <a:tcPr/>
                </a:tc>
                <a:extLst>
                  <a:ext uri="{0D108BD9-81ED-4DB2-BD59-A6C34878D82A}">
                    <a16:rowId xmlns:a16="http://schemas.microsoft.com/office/drawing/2014/main" xmlns="" val="10000"/>
                  </a:ext>
                </a:extLst>
              </a:tr>
              <a:tr h="373668">
                <a:tc vMerge="1">
                  <a:txBody>
                    <a:bodyPr/>
                    <a:lstStyle/>
                    <a:p>
                      <a:endParaRPr lang="pt-BR" dirty="0"/>
                    </a:p>
                  </a:txBody>
                  <a:tcPr/>
                </a:tc>
                <a:tc>
                  <a:txBody>
                    <a:bodyPr/>
                    <a:lstStyle/>
                    <a:p>
                      <a:pPr algn="ctr"/>
                      <a:r>
                        <a:rPr lang="pt-BR" sz="1600" b="1" dirty="0">
                          <a:solidFill>
                            <a:schemeClr val="bg1"/>
                          </a:solidFill>
                          <a:latin typeface="+mn-lt"/>
                        </a:rPr>
                        <a:t>Meta</a:t>
                      </a:r>
                    </a:p>
                  </a:txBody>
                  <a:tcPr>
                    <a:solidFill>
                      <a:schemeClr val="accent1"/>
                    </a:solidFill>
                  </a:tcPr>
                </a:tc>
                <a:tc>
                  <a:txBody>
                    <a:bodyPr/>
                    <a:lstStyle/>
                    <a:p>
                      <a:pPr algn="ctr"/>
                      <a:r>
                        <a:rPr lang="pt-BR" sz="1600" b="1" dirty="0">
                          <a:solidFill>
                            <a:schemeClr val="bg1"/>
                          </a:solidFill>
                          <a:latin typeface="+mn-lt"/>
                        </a:rPr>
                        <a:t>Execução</a:t>
                      </a:r>
                    </a:p>
                  </a:txBody>
                  <a:tcPr>
                    <a:solidFill>
                      <a:schemeClr val="accent1"/>
                    </a:solidFill>
                  </a:tcPr>
                </a:tc>
                <a:tc>
                  <a:txBody>
                    <a:bodyPr/>
                    <a:lstStyle/>
                    <a:p>
                      <a:pPr algn="ctr"/>
                      <a:r>
                        <a:rPr lang="pt-BR" sz="1600" b="1" dirty="0">
                          <a:solidFill>
                            <a:schemeClr val="bg1"/>
                          </a:solidFill>
                          <a:latin typeface="+mn-lt"/>
                        </a:rPr>
                        <a:t>%</a:t>
                      </a:r>
                    </a:p>
                  </a:txBody>
                  <a:tcPr>
                    <a:solidFill>
                      <a:schemeClr val="accent1"/>
                    </a:solidFill>
                  </a:tcPr>
                </a:tc>
                <a:extLst>
                  <a:ext uri="{0D108BD9-81ED-4DB2-BD59-A6C34878D82A}">
                    <a16:rowId xmlns:a16="http://schemas.microsoft.com/office/drawing/2014/main" xmlns="" val="10001"/>
                  </a:ext>
                </a:extLst>
              </a:tr>
              <a:tr h="350997">
                <a:tc>
                  <a:txBody>
                    <a:bodyPr/>
                    <a:lstStyle/>
                    <a:p>
                      <a:r>
                        <a:rPr lang="pt-BR" sz="1600" b="1" dirty="0">
                          <a:latin typeface="+mn-lt"/>
                        </a:rPr>
                        <a:t>Receitas Correntes</a:t>
                      </a:r>
                    </a:p>
                  </a:txBody>
                  <a:tcPr/>
                </a:tc>
                <a:tc>
                  <a:txBody>
                    <a:bodyPr/>
                    <a:lstStyle/>
                    <a:p>
                      <a:pPr algn="ctr"/>
                      <a:r>
                        <a:rPr lang="pt-BR" sz="1600" b="1" dirty="0" smtClean="0">
                          <a:latin typeface="Arial" pitchFamily="34" charset="0"/>
                          <a:cs typeface="Arial" pitchFamily="34" charset="0"/>
                        </a:rPr>
                        <a:t>49.112.120,00</a:t>
                      </a:r>
                      <a:endParaRPr lang="pt-BR" sz="1600" b="1" dirty="0">
                        <a:latin typeface="Arial" pitchFamily="34" charset="0"/>
                        <a:cs typeface="Arial" pitchFamily="34" charset="0"/>
                      </a:endParaRPr>
                    </a:p>
                  </a:txBody>
                  <a:tcPr/>
                </a:tc>
                <a:tc>
                  <a:txBody>
                    <a:bodyPr/>
                    <a:lstStyle/>
                    <a:p>
                      <a:pPr algn="ctr"/>
                      <a:r>
                        <a:rPr lang="pt-BR" sz="1600" b="1" dirty="0" smtClean="0">
                          <a:latin typeface="Arial" pitchFamily="34" charset="0"/>
                          <a:cs typeface="Arial" pitchFamily="34" charset="0"/>
                        </a:rPr>
                        <a:t>50.283.611,62</a:t>
                      </a:r>
                      <a:endParaRPr lang="pt-BR" sz="1600" b="1" dirty="0">
                        <a:latin typeface="Arial" pitchFamily="34" charset="0"/>
                        <a:cs typeface="Arial" pitchFamily="34" charset="0"/>
                      </a:endParaRPr>
                    </a:p>
                  </a:txBody>
                  <a:tcPr/>
                </a:tc>
                <a:tc>
                  <a:txBody>
                    <a:bodyPr/>
                    <a:lstStyle/>
                    <a:p>
                      <a:pPr algn="ctr" fontAlgn="ctr"/>
                      <a:r>
                        <a:rPr lang="pt-BR" sz="1600" b="1" i="0" u="none" strike="noStrike">
                          <a:solidFill>
                            <a:srgbClr val="000000"/>
                          </a:solidFill>
                          <a:latin typeface="Arial" pitchFamily="34" charset="0"/>
                          <a:cs typeface="Arial" pitchFamily="34" charset="0"/>
                        </a:rPr>
                        <a:t>102,39</a:t>
                      </a:r>
                    </a:p>
                  </a:txBody>
                  <a:tcPr marL="9525" marR="9525" marT="9525" marB="0" anchor="ctr"/>
                </a:tc>
                <a:extLst>
                  <a:ext uri="{0D108BD9-81ED-4DB2-BD59-A6C34878D82A}">
                    <a16:rowId xmlns:a16="http://schemas.microsoft.com/office/drawing/2014/main" xmlns="" val="10002"/>
                  </a:ext>
                </a:extLst>
              </a:tr>
              <a:tr h="350997">
                <a:tc>
                  <a:txBody>
                    <a:bodyPr/>
                    <a:lstStyle/>
                    <a:p>
                      <a:r>
                        <a:rPr lang="pt-BR" sz="1600" dirty="0">
                          <a:latin typeface="+mn-lt"/>
                        </a:rPr>
                        <a:t>Tributárias</a:t>
                      </a:r>
                    </a:p>
                  </a:txBody>
                  <a:tcPr/>
                </a:tc>
                <a:tc>
                  <a:txBody>
                    <a:bodyPr/>
                    <a:lstStyle/>
                    <a:p>
                      <a:pPr algn="ctr"/>
                      <a:r>
                        <a:rPr lang="pt-BR" sz="1600" dirty="0" smtClean="0">
                          <a:latin typeface="Arial" pitchFamily="34" charset="0"/>
                          <a:cs typeface="Arial" pitchFamily="34" charset="0"/>
                        </a:rPr>
                        <a:t>4.315.700,00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6.149.928,98</a:t>
                      </a:r>
                      <a:endParaRPr lang="pt-BR" sz="1600" dirty="0">
                        <a:latin typeface="Arial" pitchFamily="34" charset="0"/>
                        <a:cs typeface="Arial" pitchFamily="34" charset="0"/>
                      </a:endParaRPr>
                    </a:p>
                  </a:txBody>
                  <a:tcPr/>
                </a:tc>
                <a:tc>
                  <a:txBody>
                    <a:bodyPr/>
                    <a:lstStyle/>
                    <a:p>
                      <a:pPr algn="ctr" fontAlgn="ctr"/>
                      <a:r>
                        <a:rPr lang="pt-BR" sz="1600" b="1" i="0" u="none" strike="noStrike">
                          <a:solidFill>
                            <a:srgbClr val="000000"/>
                          </a:solidFill>
                          <a:latin typeface="Arial" pitchFamily="34" charset="0"/>
                          <a:cs typeface="Arial" pitchFamily="34" charset="0"/>
                        </a:rPr>
                        <a:t>142,50</a:t>
                      </a:r>
                    </a:p>
                  </a:txBody>
                  <a:tcPr marL="9525" marR="9525" marT="9525" marB="0" anchor="ctr"/>
                </a:tc>
                <a:extLst>
                  <a:ext uri="{0D108BD9-81ED-4DB2-BD59-A6C34878D82A}">
                    <a16:rowId xmlns:a16="http://schemas.microsoft.com/office/drawing/2014/main" xmlns="" val="10003"/>
                  </a:ext>
                </a:extLst>
              </a:tr>
              <a:tr h="321748">
                <a:tc>
                  <a:txBody>
                    <a:bodyPr/>
                    <a:lstStyle/>
                    <a:p>
                      <a:r>
                        <a:rPr lang="pt-BR" sz="1600" dirty="0">
                          <a:latin typeface="+mn-lt"/>
                        </a:rPr>
                        <a:t>Contribuições</a:t>
                      </a:r>
                    </a:p>
                  </a:txBody>
                  <a:tcPr/>
                </a:tc>
                <a:tc>
                  <a:txBody>
                    <a:bodyPr/>
                    <a:lstStyle/>
                    <a:p>
                      <a:pPr algn="ctr"/>
                      <a:r>
                        <a:rPr lang="pt-BR" sz="1600" dirty="0" smtClean="0">
                          <a:latin typeface="Arial" pitchFamily="34" charset="0"/>
                          <a:cs typeface="Arial" pitchFamily="34" charset="0"/>
                        </a:rPr>
                        <a:t>-</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a:t>
                      </a:r>
                      <a:endParaRPr lang="pt-BR" sz="1600" dirty="0">
                        <a:latin typeface="Arial" pitchFamily="34" charset="0"/>
                        <a:cs typeface="Arial" pitchFamily="34" charset="0"/>
                      </a:endParaRPr>
                    </a:p>
                  </a:txBody>
                  <a:tcPr/>
                </a:tc>
                <a:tc>
                  <a:txBody>
                    <a:bodyPr/>
                    <a:lstStyle/>
                    <a:p>
                      <a:pPr algn="ctr" fontAlgn="ctr"/>
                      <a:r>
                        <a:rPr lang="pt-BR" sz="1600" b="1" i="0" u="none" strike="noStrike" dirty="0" smtClean="0">
                          <a:solidFill>
                            <a:srgbClr val="000000"/>
                          </a:solidFill>
                          <a:latin typeface="Arial" pitchFamily="34" charset="0"/>
                          <a:cs typeface="Arial" pitchFamily="34" charset="0"/>
                        </a:rPr>
                        <a:t>-</a:t>
                      </a:r>
                      <a:endParaRPr lang="pt-BR" sz="1600" b="1" i="0" u="none" strike="noStrike" dirty="0">
                        <a:solidFill>
                          <a:srgbClr val="000000"/>
                        </a:solidFill>
                        <a:latin typeface="Arial" pitchFamily="34" charset="0"/>
                        <a:cs typeface="Arial" pitchFamily="34" charset="0"/>
                      </a:endParaRPr>
                    </a:p>
                  </a:txBody>
                  <a:tcPr marL="9525" marR="9525" marT="9525" marB="0" anchor="ctr"/>
                </a:tc>
                <a:extLst>
                  <a:ext uri="{0D108BD9-81ED-4DB2-BD59-A6C34878D82A}">
                    <a16:rowId xmlns:a16="http://schemas.microsoft.com/office/drawing/2014/main" xmlns="" val="3833916462"/>
                  </a:ext>
                </a:extLst>
              </a:tr>
              <a:tr h="321748">
                <a:tc>
                  <a:txBody>
                    <a:bodyPr/>
                    <a:lstStyle/>
                    <a:p>
                      <a:r>
                        <a:rPr lang="pt-BR" sz="1600" dirty="0">
                          <a:latin typeface="+mn-lt"/>
                        </a:rPr>
                        <a:t>Patrimoniais</a:t>
                      </a:r>
                    </a:p>
                  </a:txBody>
                  <a:tcPr/>
                </a:tc>
                <a:tc>
                  <a:txBody>
                    <a:bodyPr/>
                    <a:lstStyle/>
                    <a:p>
                      <a:pPr algn="ctr"/>
                      <a:r>
                        <a:rPr lang="pt-BR" sz="1600" dirty="0" smtClean="0">
                          <a:latin typeface="Arial" pitchFamily="34" charset="0"/>
                          <a:cs typeface="Arial" pitchFamily="34" charset="0"/>
                        </a:rPr>
                        <a:t>281.650,00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337.949,92</a:t>
                      </a:r>
                      <a:endParaRPr lang="pt-BR" sz="1600" dirty="0">
                        <a:latin typeface="Arial" pitchFamily="34" charset="0"/>
                        <a:cs typeface="Arial" pitchFamily="34" charset="0"/>
                      </a:endParaRPr>
                    </a:p>
                  </a:txBody>
                  <a:tcPr/>
                </a:tc>
                <a:tc>
                  <a:txBody>
                    <a:bodyPr/>
                    <a:lstStyle/>
                    <a:p>
                      <a:pPr algn="ctr" fontAlgn="ctr"/>
                      <a:r>
                        <a:rPr lang="pt-BR" sz="1600" b="1" i="0" u="none" strike="noStrike">
                          <a:solidFill>
                            <a:srgbClr val="000000"/>
                          </a:solidFill>
                          <a:latin typeface="Arial" pitchFamily="34" charset="0"/>
                          <a:cs typeface="Arial" pitchFamily="34" charset="0"/>
                        </a:rPr>
                        <a:t>119,99</a:t>
                      </a:r>
                    </a:p>
                  </a:txBody>
                  <a:tcPr marL="9525" marR="9525" marT="9525" marB="0" anchor="ctr"/>
                </a:tc>
                <a:extLst>
                  <a:ext uri="{0D108BD9-81ED-4DB2-BD59-A6C34878D82A}">
                    <a16:rowId xmlns:a16="http://schemas.microsoft.com/office/drawing/2014/main" xmlns="" val="10004"/>
                  </a:ext>
                </a:extLst>
              </a:tr>
              <a:tr h="321748">
                <a:tc>
                  <a:txBody>
                    <a:bodyPr/>
                    <a:lstStyle/>
                    <a:p>
                      <a:r>
                        <a:rPr lang="pt-BR" sz="1600" dirty="0">
                          <a:latin typeface="+mn-lt"/>
                        </a:rPr>
                        <a:t>Industrial</a:t>
                      </a:r>
                    </a:p>
                  </a:txBody>
                  <a:tcPr/>
                </a:tc>
                <a:tc>
                  <a:txBody>
                    <a:bodyPr/>
                    <a:lstStyle/>
                    <a:p>
                      <a:pPr algn="ctr"/>
                      <a:r>
                        <a:rPr lang="pt-BR" sz="1600" dirty="0" smtClean="0">
                          <a:latin typeface="Arial" pitchFamily="34" charset="0"/>
                          <a:cs typeface="Arial" pitchFamily="34" charset="0"/>
                        </a:rPr>
                        <a:t>-</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a:t>
                      </a:r>
                      <a:endParaRPr lang="pt-BR" sz="1600" dirty="0">
                        <a:latin typeface="Arial" pitchFamily="34" charset="0"/>
                        <a:cs typeface="Arial" pitchFamily="34" charset="0"/>
                      </a:endParaRPr>
                    </a:p>
                  </a:txBody>
                  <a:tcPr/>
                </a:tc>
                <a:tc>
                  <a:txBody>
                    <a:bodyPr/>
                    <a:lstStyle/>
                    <a:p>
                      <a:pPr algn="ctr" fontAlgn="ctr"/>
                      <a:r>
                        <a:rPr lang="pt-BR" sz="1600" b="1" i="0" u="none" strike="noStrike" dirty="0" smtClean="0">
                          <a:solidFill>
                            <a:srgbClr val="000000"/>
                          </a:solidFill>
                          <a:latin typeface="Arial" pitchFamily="34" charset="0"/>
                          <a:cs typeface="Arial" pitchFamily="34" charset="0"/>
                        </a:rPr>
                        <a:t>-</a:t>
                      </a:r>
                      <a:endParaRPr lang="pt-BR" sz="1600" b="1" i="0" u="none" strike="noStrike" dirty="0">
                        <a:solidFill>
                          <a:srgbClr val="000000"/>
                        </a:solidFill>
                        <a:latin typeface="Arial" pitchFamily="34" charset="0"/>
                        <a:cs typeface="Arial" pitchFamily="34" charset="0"/>
                      </a:endParaRPr>
                    </a:p>
                  </a:txBody>
                  <a:tcPr marL="9525" marR="9525" marT="9525" marB="0" anchor="ctr"/>
                </a:tc>
                <a:extLst>
                  <a:ext uri="{0D108BD9-81ED-4DB2-BD59-A6C34878D82A}">
                    <a16:rowId xmlns:a16="http://schemas.microsoft.com/office/drawing/2014/main" xmlns="" val="2024260591"/>
                  </a:ext>
                </a:extLst>
              </a:tr>
              <a:tr h="321748">
                <a:tc>
                  <a:txBody>
                    <a:bodyPr/>
                    <a:lstStyle/>
                    <a:p>
                      <a:r>
                        <a:rPr lang="pt-BR" sz="1600" dirty="0">
                          <a:latin typeface="+mn-lt"/>
                        </a:rPr>
                        <a:t>Serviços</a:t>
                      </a:r>
                    </a:p>
                  </a:txBody>
                  <a:tcPr/>
                </a:tc>
                <a:tc>
                  <a:txBody>
                    <a:bodyPr/>
                    <a:lstStyle/>
                    <a:p>
                      <a:pPr algn="ctr"/>
                      <a:r>
                        <a:rPr lang="pt-BR" sz="1600" dirty="0" smtClean="0">
                          <a:latin typeface="Arial" pitchFamily="34" charset="0"/>
                          <a:cs typeface="Arial" pitchFamily="34" charset="0"/>
                        </a:rPr>
                        <a:t>3.121.400,00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1.767.694,53</a:t>
                      </a:r>
                      <a:endParaRPr lang="pt-BR" sz="1600" dirty="0">
                        <a:latin typeface="Arial" pitchFamily="34" charset="0"/>
                        <a:cs typeface="Arial" pitchFamily="34" charset="0"/>
                      </a:endParaRPr>
                    </a:p>
                  </a:txBody>
                  <a:tcPr/>
                </a:tc>
                <a:tc>
                  <a:txBody>
                    <a:bodyPr/>
                    <a:lstStyle/>
                    <a:p>
                      <a:pPr algn="ctr" fontAlgn="ctr"/>
                      <a:r>
                        <a:rPr lang="pt-BR" sz="1600" b="1" i="0" u="none" strike="noStrike" dirty="0">
                          <a:solidFill>
                            <a:srgbClr val="000000"/>
                          </a:solidFill>
                          <a:latin typeface="Arial" pitchFamily="34" charset="0"/>
                          <a:cs typeface="Arial" pitchFamily="34" charset="0"/>
                        </a:rPr>
                        <a:t>56,63</a:t>
                      </a:r>
                    </a:p>
                  </a:txBody>
                  <a:tcPr marL="9525" marR="9525" marT="9525" marB="0" anchor="ctr"/>
                </a:tc>
                <a:extLst>
                  <a:ext uri="{0D108BD9-81ED-4DB2-BD59-A6C34878D82A}">
                    <a16:rowId xmlns:a16="http://schemas.microsoft.com/office/drawing/2014/main" xmlns="" val="10005"/>
                  </a:ext>
                </a:extLst>
              </a:tr>
              <a:tr h="321748">
                <a:tc>
                  <a:txBody>
                    <a:bodyPr/>
                    <a:lstStyle/>
                    <a:p>
                      <a:r>
                        <a:rPr lang="pt-BR" sz="1600" dirty="0">
                          <a:latin typeface="+mn-lt"/>
                        </a:rPr>
                        <a:t>Transferências Correntes</a:t>
                      </a:r>
                    </a:p>
                  </a:txBody>
                  <a:tcPr/>
                </a:tc>
                <a:tc>
                  <a:txBody>
                    <a:bodyPr/>
                    <a:lstStyle/>
                    <a:p>
                      <a:pPr algn="ctr"/>
                      <a:r>
                        <a:rPr lang="pt-BR" sz="1600" dirty="0" smtClean="0">
                          <a:latin typeface="Arial" pitchFamily="34" charset="0"/>
                          <a:cs typeface="Arial" pitchFamily="34" charset="0"/>
                        </a:rPr>
                        <a:t>40.372.050,00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41.564.551,20</a:t>
                      </a:r>
                      <a:endParaRPr lang="pt-BR" sz="1600" dirty="0">
                        <a:latin typeface="Arial" pitchFamily="34" charset="0"/>
                        <a:cs typeface="Arial" pitchFamily="34" charset="0"/>
                      </a:endParaRPr>
                    </a:p>
                  </a:txBody>
                  <a:tcPr/>
                </a:tc>
                <a:tc>
                  <a:txBody>
                    <a:bodyPr/>
                    <a:lstStyle/>
                    <a:p>
                      <a:pPr algn="ctr" fontAlgn="ctr"/>
                      <a:r>
                        <a:rPr lang="pt-BR" sz="1600" b="1" i="0" u="none" strike="noStrike" dirty="0">
                          <a:solidFill>
                            <a:srgbClr val="000000"/>
                          </a:solidFill>
                          <a:latin typeface="Arial" pitchFamily="34" charset="0"/>
                          <a:cs typeface="Arial" pitchFamily="34" charset="0"/>
                        </a:rPr>
                        <a:t>102,95</a:t>
                      </a:r>
                    </a:p>
                  </a:txBody>
                  <a:tcPr marL="9525" marR="9525" marT="9525" marB="0" anchor="ctr"/>
                </a:tc>
                <a:extLst>
                  <a:ext uri="{0D108BD9-81ED-4DB2-BD59-A6C34878D82A}">
                    <a16:rowId xmlns:a16="http://schemas.microsoft.com/office/drawing/2014/main" xmlns="" val="10006"/>
                  </a:ext>
                </a:extLst>
              </a:tr>
              <a:tr h="323125">
                <a:tc>
                  <a:txBody>
                    <a:bodyPr/>
                    <a:lstStyle/>
                    <a:p>
                      <a:r>
                        <a:rPr lang="pt-BR" sz="1600" dirty="0">
                          <a:latin typeface="+mn-lt"/>
                        </a:rPr>
                        <a:t>Outras Receitas Correntes</a:t>
                      </a:r>
                    </a:p>
                  </a:txBody>
                  <a:tcPr/>
                </a:tc>
                <a:tc>
                  <a:txBody>
                    <a:bodyPr/>
                    <a:lstStyle/>
                    <a:p>
                      <a:pPr algn="ctr"/>
                      <a:r>
                        <a:rPr lang="pt-BR" sz="1600" dirty="0" smtClean="0">
                          <a:latin typeface="Arial" pitchFamily="34" charset="0"/>
                          <a:cs typeface="Arial" pitchFamily="34" charset="0"/>
                        </a:rPr>
                        <a:t>1.021.320,00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463.486,99</a:t>
                      </a:r>
                      <a:endParaRPr lang="pt-BR" sz="1600" dirty="0">
                        <a:latin typeface="Arial" pitchFamily="34" charset="0"/>
                        <a:cs typeface="Arial" pitchFamily="34" charset="0"/>
                      </a:endParaRPr>
                    </a:p>
                  </a:txBody>
                  <a:tcPr/>
                </a:tc>
                <a:tc>
                  <a:txBody>
                    <a:bodyPr/>
                    <a:lstStyle/>
                    <a:p>
                      <a:pPr algn="ctr" fontAlgn="ctr"/>
                      <a:r>
                        <a:rPr lang="pt-BR" sz="1600" b="1" i="0" u="none" strike="noStrike" dirty="0">
                          <a:solidFill>
                            <a:srgbClr val="000000"/>
                          </a:solidFill>
                          <a:latin typeface="Arial" pitchFamily="34" charset="0"/>
                          <a:cs typeface="Arial" pitchFamily="34" charset="0"/>
                        </a:rPr>
                        <a:t>45,38</a:t>
                      </a:r>
                    </a:p>
                  </a:txBody>
                  <a:tcPr marL="9525" marR="9525" marT="9525" marB="0" anchor="ctr"/>
                </a:tc>
                <a:extLst>
                  <a:ext uri="{0D108BD9-81ED-4DB2-BD59-A6C34878D82A}">
                    <a16:rowId xmlns:a16="http://schemas.microsoft.com/office/drawing/2014/main" xmlns="" val="10007"/>
                  </a:ext>
                </a:extLst>
              </a:tr>
              <a:tr h="358952">
                <a:tc>
                  <a:txBody>
                    <a:bodyPr/>
                    <a:lstStyle/>
                    <a:p>
                      <a:r>
                        <a:rPr lang="pt-BR" sz="1600" b="1" dirty="0">
                          <a:latin typeface="+mn-lt"/>
                        </a:rPr>
                        <a:t>Receitas Capital</a:t>
                      </a:r>
                    </a:p>
                  </a:txBody>
                  <a:tcPr/>
                </a:tc>
                <a:tc>
                  <a:txBody>
                    <a:bodyPr/>
                    <a:lstStyle/>
                    <a:p>
                      <a:pPr algn="ctr"/>
                      <a:r>
                        <a:rPr lang="pt-BR" sz="1600" b="1" dirty="0" smtClean="0">
                          <a:latin typeface="Arial" pitchFamily="34" charset="0"/>
                          <a:cs typeface="Arial" pitchFamily="34" charset="0"/>
                        </a:rPr>
                        <a:t>600.000,00</a:t>
                      </a:r>
                      <a:endParaRPr lang="pt-BR" sz="1600" b="1" dirty="0">
                        <a:latin typeface="Arial" pitchFamily="34" charset="0"/>
                        <a:cs typeface="Arial" pitchFamily="34" charset="0"/>
                      </a:endParaRPr>
                    </a:p>
                  </a:txBody>
                  <a:tcPr/>
                </a:tc>
                <a:tc>
                  <a:txBody>
                    <a:bodyPr/>
                    <a:lstStyle/>
                    <a:p>
                      <a:pPr algn="ctr"/>
                      <a:r>
                        <a:rPr lang="pt-BR" sz="1600" b="1" dirty="0" smtClean="0">
                          <a:latin typeface="Arial" pitchFamily="34" charset="0"/>
                          <a:cs typeface="Arial" pitchFamily="34" charset="0"/>
                        </a:rPr>
                        <a:t>3.045.380,20</a:t>
                      </a:r>
                      <a:endParaRPr lang="pt-BR" sz="1600" b="1" dirty="0">
                        <a:latin typeface="Arial" pitchFamily="34" charset="0"/>
                        <a:cs typeface="Arial" pitchFamily="34" charset="0"/>
                      </a:endParaRPr>
                    </a:p>
                  </a:txBody>
                  <a:tcPr/>
                </a:tc>
                <a:tc>
                  <a:txBody>
                    <a:bodyPr/>
                    <a:lstStyle/>
                    <a:p>
                      <a:pPr algn="ctr" fontAlgn="ctr"/>
                      <a:r>
                        <a:rPr lang="pt-BR" sz="1600" b="1" i="0" u="none" strike="noStrike" dirty="0">
                          <a:solidFill>
                            <a:srgbClr val="000000"/>
                          </a:solidFill>
                          <a:latin typeface="Arial" pitchFamily="34" charset="0"/>
                          <a:cs typeface="Arial" pitchFamily="34" charset="0"/>
                        </a:rPr>
                        <a:t>507,56</a:t>
                      </a:r>
                    </a:p>
                  </a:txBody>
                  <a:tcPr marL="9525" marR="9525" marT="9525" marB="0" anchor="ctr"/>
                </a:tc>
                <a:extLst>
                  <a:ext uri="{0D108BD9-81ED-4DB2-BD59-A6C34878D82A}">
                    <a16:rowId xmlns:a16="http://schemas.microsoft.com/office/drawing/2014/main" xmlns="" val="10008"/>
                  </a:ext>
                </a:extLst>
              </a:tr>
              <a:tr h="358952">
                <a:tc>
                  <a:txBody>
                    <a:bodyPr/>
                    <a:lstStyle/>
                    <a:p>
                      <a:r>
                        <a:rPr lang="pt-BR" sz="1600" dirty="0">
                          <a:latin typeface="+mn-lt"/>
                        </a:rPr>
                        <a:t>Operações</a:t>
                      </a:r>
                      <a:r>
                        <a:rPr lang="pt-BR" sz="1600" baseline="0" dirty="0">
                          <a:latin typeface="+mn-lt"/>
                        </a:rPr>
                        <a:t> de Crédito</a:t>
                      </a:r>
                      <a:endParaRPr lang="pt-BR" sz="1600" dirty="0">
                        <a:latin typeface="+mn-lt"/>
                      </a:endParaRPr>
                    </a:p>
                  </a:txBody>
                  <a:tcPr/>
                </a:tc>
                <a:tc>
                  <a:txBody>
                    <a:bodyPr/>
                    <a:lstStyle/>
                    <a:p>
                      <a:pPr algn="ctr"/>
                      <a:r>
                        <a:rPr lang="pt-BR" sz="1600" dirty="0" smtClean="0">
                          <a:latin typeface="Arial" pitchFamily="34" charset="0"/>
                          <a:cs typeface="Arial" pitchFamily="34" charset="0"/>
                        </a:rPr>
                        <a:t>-</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a:t>
                      </a:r>
                      <a:endParaRPr lang="pt-BR" sz="1600" dirty="0">
                        <a:latin typeface="Arial" pitchFamily="34" charset="0"/>
                        <a:cs typeface="Arial" pitchFamily="34" charset="0"/>
                      </a:endParaRPr>
                    </a:p>
                  </a:txBody>
                  <a:tcPr/>
                </a:tc>
                <a:tc>
                  <a:txBody>
                    <a:bodyPr/>
                    <a:lstStyle/>
                    <a:p>
                      <a:pPr algn="ctr" fontAlgn="ctr"/>
                      <a:r>
                        <a:rPr lang="pt-BR" sz="1600" b="1" i="0" u="none" strike="noStrike" dirty="0" smtClean="0">
                          <a:solidFill>
                            <a:srgbClr val="000000"/>
                          </a:solidFill>
                          <a:latin typeface="Arial" pitchFamily="34" charset="0"/>
                          <a:cs typeface="Arial" pitchFamily="34" charset="0"/>
                        </a:rPr>
                        <a:t>-</a:t>
                      </a:r>
                      <a:endParaRPr lang="pt-BR" sz="1600" b="1" i="0" u="none" strike="noStrike" dirty="0">
                        <a:solidFill>
                          <a:srgbClr val="000000"/>
                        </a:solidFill>
                        <a:latin typeface="Arial" pitchFamily="34" charset="0"/>
                        <a:cs typeface="Arial" pitchFamily="34" charset="0"/>
                      </a:endParaRPr>
                    </a:p>
                  </a:txBody>
                  <a:tcPr marL="9525" marR="9525" marT="9525" marB="0" anchor="ctr"/>
                </a:tc>
                <a:extLst>
                  <a:ext uri="{0D108BD9-81ED-4DB2-BD59-A6C34878D82A}">
                    <a16:rowId xmlns:a16="http://schemas.microsoft.com/office/drawing/2014/main" xmlns="" val="10009"/>
                  </a:ext>
                </a:extLst>
              </a:tr>
              <a:tr h="358952">
                <a:tc>
                  <a:txBody>
                    <a:bodyPr/>
                    <a:lstStyle/>
                    <a:p>
                      <a:r>
                        <a:rPr lang="pt-BR" sz="1600" dirty="0">
                          <a:latin typeface="+mn-lt"/>
                        </a:rPr>
                        <a:t>Alienação de Bens</a:t>
                      </a:r>
                    </a:p>
                  </a:txBody>
                  <a:tcPr/>
                </a:tc>
                <a:tc>
                  <a:txBody>
                    <a:bodyPr/>
                    <a:lstStyle/>
                    <a:p>
                      <a:pPr algn="ctr"/>
                      <a:r>
                        <a:rPr lang="pt-BR" sz="1600" dirty="0" smtClean="0">
                          <a:latin typeface="Arial" pitchFamily="34" charset="0"/>
                          <a:cs typeface="Arial" pitchFamily="34" charset="0"/>
                        </a:rPr>
                        <a:t>600.000,00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1.841.249,00</a:t>
                      </a:r>
                      <a:endParaRPr lang="pt-BR" sz="1600" dirty="0">
                        <a:latin typeface="Arial" pitchFamily="34" charset="0"/>
                        <a:cs typeface="Arial" pitchFamily="34" charset="0"/>
                      </a:endParaRPr>
                    </a:p>
                  </a:txBody>
                  <a:tcPr/>
                </a:tc>
                <a:tc>
                  <a:txBody>
                    <a:bodyPr/>
                    <a:lstStyle/>
                    <a:p>
                      <a:pPr algn="ctr" fontAlgn="ctr"/>
                      <a:r>
                        <a:rPr lang="pt-BR" sz="1600" b="1" i="0" u="none" strike="noStrike" dirty="0">
                          <a:solidFill>
                            <a:srgbClr val="000000"/>
                          </a:solidFill>
                          <a:latin typeface="Arial" pitchFamily="34" charset="0"/>
                          <a:cs typeface="Arial" pitchFamily="34" charset="0"/>
                        </a:rPr>
                        <a:t>306,87</a:t>
                      </a:r>
                    </a:p>
                  </a:txBody>
                  <a:tcPr marL="9525" marR="9525" marT="9525" marB="0" anchor="ctr"/>
                </a:tc>
                <a:extLst>
                  <a:ext uri="{0D108BD9-81ED-4DB2-BD59-A6C34878D82A}">
                    <a16:rowId xmlns:a16="http://schemas.microsoft.com/office/drawing/2014/main" xmlns="" val="10010"/>
                  </a:ext>
                </a:extLst>
              </a:tr>
              <a:tr h="358952">
                <a:tc>
                  <a:txBody>
                    <a:bodyPr/>
                    <a:lstStyle/>
                    <a:p>
                      <a:pPr algn="l"/>
                      <a:r>
                        <a:rPr lang="pt-BR" sz="1600" dirty="0">
                          <a:latin typeface="+mn-lt"/>
                        </a:rPr>
                        <a:t>Transferências de Capital</a:t>
                      </a:r>
                    </a:p>
                  </a:txBody>
                  <a:tcPr/>
                </a:tc>
                <a:tc>
                  <a:txBody>
                    <a:bodyPr/>
                    <a:lstStyle/>
                    <a:p>
                      <a:pPr algn="ctr"/>
                      <a:r>
                        <a:rPr lang="pt-BR" sz="1600" dirty="0" smtClean="0">
                          <a:latin typeface="Arial" pitchFamily="34" charset="0"/>
                          <a:cs typeface="Arial" pitchFamily="34" charset="0"/>
                        </a:rPr>
                        <a:t>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1.204.131,20</a:t>
                      </a:r>
                      <a:endParaRPr lang="pt-BR" sz="1600" dirty="0">
                        <a:latin typeface="Arial" pitchFamily="34" charset="0"/>
                        <a:cs typeface="Arial" pitchFamily="34" charset="0"/>
                      </a:endParaRPr>
                    </a:p>
                  </a:txBody>
                  <a:tcPr/>
                </a:tc>
                <a:tc>
                  <a:txBody>
                    <a:bodyPr/>
                    <a:lstStyle/>
                    <a:p>
                      <a:pPr algn="ctr" fontAlgn="ctr"/>
                      <a:r>
                        <a:rPr lang="pt-BR" sz="1600" b="1" i="0" u="none" strike="noStrike" dirty="0" smtClean="0">
                          <a:solidFill>
                            <a:srgbClr val="000000"/>
                          </a:solidFill>
                          <a:latin typeface="Arial" pitchFamily="34" charset="0"/>
                          <a:cs typeface="Arial" pitchFamily="34" charset="0"/>
                        </a:rPr>
                        <a:t>-</a:t>
                      </a:r>
                      <a:endParaRPr lang="pt-BR" sz="1600" b="1" i="0" u="none" strike="noStrike" dirty="0">
                        <a:solidFill>
                          <a:srgbClr val="000000"/>
                        </a:solidFill>
                        <a:latin typeface="Arial" pitchFamily="34" charset="0"/>
                        <a:cs typeface="Arial" pitchFamily="34" charset="0"/>
                      </a:endParaRPr>
                    </a:p>
                  </a:txBody>
                  <a:tcPr marL="9525" marR="9525" marT="9525" marB="0" anchor="ctr"/>
                </a:tc>
                <a:extLst>
                  <a:ext uri="{0D108BD9-81ED-4DB2-BD59-A6C34878D82A}">
                    <a16:rowId xmlns:a16="http://schemas.microsoft.com/office/drawing/2014/main" xmlns="" val="10011"/>
                  </a:ext>
                </a:extLst>
              </a:tr>
              <a:tr h="358952">
                <a:tc>
                  <a:txBody>
                    <a:bodyPr/>
                    <a:lstStyle/>
                    <a:p>
                      <a:r>
                        <a:rPr lang="pt-BR" sz="1600" b="1" dirty="0">
                          <a:latin typeface="+mn-lt"/>
                        </a:rPr>
                        <a:t>Receitas Total</a:t>
                      </a:r>
                    </a:p>
                  </a:txBody>
                  <a:tcPr/>
                </a:tc>
                <a:tc>
                  <a:txBody>
                    <a:bodyPr/>
                    <a:lstStyle/>
                    <a:p>
                      <a:pPr algn="ctr"/>
                      <a:r>
                        <a:rPr lang="pt-BR" sz="1600" b="1" dirty="0" smtClean="0">
                          <a:latin typeface="Arial" pitchFamily="34" charset="0"/>
                          <a:cs typeface="Arial" pitchFamily="34" charset="0"/>
                        </a:rPr>
                        <a:t>49.712.120,00</a:t>
                      </a:r>
                      <a:endParaRPr lang="pt-BR" sz="1600" b="1" dirty="0">
                        <a:latin typeface="Arial" pitchFamily="34" charset="0"/>
                        <a:cs typeface="Arial" pitchFamily="34" charset="0"/>
                      </a:endParaRPr>
                    </a:p>
                  </a:txBody>
                  <a:tcPr/>
                </a:tc>
                <a:tc>
                  <a:txBody>
                    <a:bodyPr/>
                    <a:lstStyle/>
                    <a:p>
                      <a:pPr algn="ctr"/>
                      <a:r>
                        <a:rPr lang="pt-BR" sz="1600" b="1" dirty="0" smtClean="0">
                          <a:latin typeface="Arial" pitchFamily="34" charset="0"/>
                          <a:cs typeface="Arial" pitchFamily="34" charset="0"/>
                        </a:rPr>
                        <a:t>53.328.991,82</a:t>
                      </a:r>
                      <a:endParaRPr lang="pt-BR" sz="1600" b="1" dirty="0">
                        <a:latin typeface="Arial" pitchFamily="34" charset="0"/>
                        <a:cs typeface="Arial" pitchFamily="34" charset="0"/>
                      </a:endParaRPr>
                    </a:p>
                  </a:txBody>
                  <a:tcPr/>
                </a:tc>
                <a:tc>
                  <a:txBody>
                    <a:bodyPr/>
                    <a:lstStyle/>
                    <a:p>
                      <a:pPr algn="ctr" fontAlgn="ctr"/>
                      <a:r>
                        <a:rPr lang="pt-BR" sz="1600" b="1" i="0" u="none" strike="noStrike" dirty="0">
                          <a:solidFill>
                            <a:srgbClr val="000000"/>
                          </a:solidFill>
                          <a:latin typeface="Arial" pitchFamily="34" charset="0"/>
                          <a:cs typeface="Arial" pitchFamily="34" charset="0"/>
                        </a:rPr>
                        <a:t>107,28</a:t>
                      </a:r>
                    </a:p>
                  </a:txBody>
                  <a:tcPr marL="9525" marR="9525" marT="9525" marB="0" anchor="ctr"/>
                </a:tc>
                <a:extLst>
                  <a:ext uri="{0D108BD9-81ED-4DB2-BD59-A6C34878D82A}">
                    <a16:rowId xmlns:a16="http://schemas.microsoft.com/office/drawing/2014/main" xmlns="" val="1001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428736"/>
            <a:ext cx="8229600" cy="4697427"/>
          </a:xfrm>
        </p:spPr>
        <p:txBody>
          <a:bodyPr/>
          <a:lstStyle/>
          <a:p>
            <a:pPr>
              <a:buNone/>
            </a:pPr>
            <a:endParaRPr lang="pt-BR" dirty="0"/>
          </a:p>
        </p:txBody>
      </p:sp>
      <p:sp>
        <p:nvSpPr>
          <p:cNvPr id="2" name="Título 1"/>
          <p:cNvSpPr>
            <a:spLocks noGrp="1"/>
          </p:cNvSpPr>
          <p:nvPr>
            <p:ph type="title"/>
          </p:nvPr>
        </p:nvSpPr>
        <p:spPr>
          <a:xfrm>
            <a:off x="328892" y="233771"/>
            <a:ext cx="8600826" cy="694899"/>
          </a:xfrm>
        </p:spPr>
        <p:txBody>
          <a:bodyPr>
            <a:normAutofit fontScale="90000"/>
          </a:bodyPr>
          <a:lstStyle/>
          <a:p>
            <a:r>
              <a:rPr lang="pt-BR" b="1" dirty="0"/>
              <a:t>DESPESAS </a:t>
            </a:r>
            <a:r>
              <a:rPr lang="pt-BR" b="1" dirty="0" smtClean="0"/>
              <a:t>EMPENHADAS </a:t>
            </a:r>
            <a:r>
              <a:rPr lang="pt-BR" b="1" dirty="0"/>
              <a:t>– JAN A </a:t>
            </a:r>
            <a:r>
              <a:rPr lang="pt-BR" b="1" dirty="0" smtClean="0"/>
              <a:t>DEZ</a:t>
            </a:r>
            <a:endParaRPr lang="pt-BR" b="1" dirty="0"/>
          </a:p>
        </p:txBody>
      </p:sp>
      <p:graphicFrame>
        <p:nvGraphicFramePr>
          <p:cNvPr id="7" name="Tabela 6"/>
          <p:cNvGraphicFramePr>
            <a:graphicFrameLocks noGrp="1"/>
          </p:cNvGraphicFramePr>
          <p:nvPr>
            <p:extLst>
              <p:ext uri="{D42A27DB-BD31-4B8C-83A1-F6EECF244321}">
                <p14:modId xmlns="" xmlns:p14="http://schemas.microsoft.com/office/powerpoint/2010/main" val="4135000480"/>
              </p:ext>
            </p:extLst>
          </p:nvPr>
        </p:nvGraphicFramePr>
        <p:xfrm>
          <a:off x="142844" y="1000108"/>
          <a:ext cx="8784976" cy="5243949"/>
        </p:xfrm>
        <a:graphic>
          <a:graphicData uri="http://schemas.openxmlformats.org/drawingml/2006/table">
            <a:tbl>
              <a:tblPr firstRow="1" bandRow="1">
                <a:tableStyleId>{5C22544A-7EE6-4342-B048-85BDC9FD1C3A}</a:tableStyleId>
              </a:tblPr>
              <a:tblGrid>
                <a:gridCol w="3182810">
                  <a:extLst>
                    <a:ext uri="{9D8B030D-6E8A-4147-A177-3AD203B41FA5}">
                      <a16:colId xmlns:a16="http://schemas.microsoft.com/office/drawing/2014/main" xmlns="" val="20000"/>
                    </a:ext>
                  </a:extLst>
                </a:gridCol>
                <a:gridCol w="2092913">
                  <a:extLst>
                    <a:ext uri="{9D8B030D-6E8A-4147-A177-3AD203B41FA5}">
                      <a16:colId xmlns:a16="http://schemas.microsoft.com/office/drawing/2014/main" xmlns="" val="20001"/>
                    </a:ext>
                  </a:extLst>
                </a:gridCol>
                <a:gridCol w="2040263">
                  <a:extLst>
                    <a:ext uri="{9D8B030D-6E8A-4147-A177-3AD203B41FA5}">
                      <a16:colId xmlns:a16="http://schemas.microsoft.com/office/drawing/2014/main" xmlns="" val="20002"/>
                    </a:ext>
                  </a:extLst>
                </a:gridCol>
                <a:gridCol w="1468990">
                  <a:extLst>
                    <a:ext uri="{9D8B030D-6E8A-4147-A177-3AD203B41FA5}">
                      <a16:colId xmlns:a16="http://schemas.microsoft.com/office/drawing/2014/main" xmlns="" val="20003"/>
                    </a:ext>
                  </a:extLst>
                </a:gridCol>
              </a:tblGrid>
              <a:tr h="216027">
                <a:tc rowSpan="2">
                  <a:txBody>
                    <a:bodyPr/>
                    <a:lstStyle/>
                    <a:p>
                      <a:pPr algn="ctr"/>
                      <a:r>
                        <a:rPr lang="pt-BR" dirty="0">
                          <a:solidFill>
                            <a:schemeClr val="bg1"/>
                          </a:solidFill>
                        </a:rPr>
                        <a:t>Despesas</a:t>
                      </a:r>
                    </a:p>
                  </a:txBody>
                  <a:tcPr anchor="ctr">
                    <a:solidFill>
                      <a:schemeClr val="accent1"/>
                    </a:solidFill>
                  </a:tcPr>
                </a:tc>
                <a:tc gridSpan="3">
                  <a:txBody>
                    <a:bodyPr/>
                    <a:lstStyle/>
                    <a:p>
                      <a:pPr algn="ctr"/>
                      <a:r>
                        <a:rPr lang="pt-BR" dirty="0" smtClean="0">
                          <a:solidFill>
                            <a:schemeClr val="bg1"/>
                          </a:solidFill>
                        </a:rPr>
                        <a:t>2024</a:t>
                      </a:r>
                      <a:endParaRPr lang="pt-BR" dirty="0">
                        <a:solidFill>
                          <a:schemeClr val="bg1"/>
                        </a:solidFill>
                      </a:endParaRPr>
                    </a:p>
                  </a:txBody>
                  <a:tcPr>
                    <a:solidFill>
                      <a:schemeClr val="accent1"/>
                    </a:solidFill>
                  </a:tcPr>
                </a:tc>
                <a:tc hMerge="1">
                  <a:txBody>
                    <a:bodyPr/>
                    <a:lstStyle/>
                    <a:p>
                      <a:endParaRPr lang="pt-BR" dirty="0"/>
                    </a:p>
                  </a:txBody>
                  <a:tcPr/>
                </a:tc>
                <a:tc hMerge="1">
                  <a:txBody>
                    <a:bodyPr/>
                    <a:lstStyle/>
                    <a:p>
                      <a:endParaRPr lang="pt-BR" dirty="0"/>
                    </a:p>
                  </a:txBody>
                  <a:tcPr/>
                </a:tc>
                <a:extLst>
                  <a:ext uri="{0D108BD9-81ED-4DB2-BD59-A6C34878D82A}">
                    <a16:rowId xmlns:a16="http://schemas.microsoft.com/office/drawing/2014/main" xmlns="" val="10000"/>
                  </a:ext>
                </a:extLst>
              </a:tr>
              <a:tr h="609222">
                <a:tc vMerge="1">
                  <a:txBody>
                    <a:bodyPr/>
                    <a:lstStyle/>
                    <a:p>
                      <a:endParaRPr lang="pt-BR" dirty="0"/>
                    </a:p>
                  </a:txBody>
                  <a:tcPr/>
                </a:tc>
                <a:tc>
                  <a:txBody>
                    <a:bodyPr/>
                    <a:lstStyle/>
                    <a:p>
                      <a:pPr algn="ctr"/>
                      <a:r>
                        <a:rPr lang="pt-BR" b="1" dirty="0">
                          <a:solidFill>
                            <a:schemeClr val="bg1"/>
                          </a:solidFill>
                        </a:rPr>
                        <a:t>Dotação Atualizada</a:t>
                      </a:r>
                    </a:p>
                  </a:txBody>
                  <a:tcPr>
                    <a:solidFill>
                      <a:schemeClr val="accent1"/>
                    </a:solidFill>
                  </a:tcPr>
                </a:tc>
                <a:tc>
                  <a:txBody>
                    <a:bodyPr/>
                    <a:lstStyle/>
                    <a:p>
                      <a:pPr algn="ctr"/>
                      <a:r>
                        <a:rPr lang="pt-BR" b="1" dirty="0">
                          <a:solidFill>
                            <a:schemeClr val="bg1"/>
                          </a:solidFill>
                        </a:rPr>
                        <a:t>Execução</a:t>
                      </a:r>
                    </a:p>
                  </a:txBody>
                  <a:tcPr>
                    <a:solidFill>
                      <a:schemeClr val="accent1"/>
                    </a:solidFill>
                  </a:tcPr>
                </a:tc>
                <a:tc>
                  <a:txBody>
                    <a:bodyPr/>
                    <a:lstStyle/>
                    <a:p>
                      <a:pPr algn="ctr"/>
                      <a:r>
                        <a:rPr lang="pt-BR" b="1" dirty="0">
                          <a:solidFill>
                            <a:schemeClr val="bg1"/>
                          </a:solidFill>
                        </a:rPr>
                        <a:t>%</a:t>
                      </a:r>
                    </a:p>
                  </a:txBody>
                  <a:tcPr>
                    <a:solidFill>
                      <a:schemeClr val="accent1"/>
                    </a:solidFill>
                  </a:tcPr>
                </a:tc>
                <a:extLst>
                  <a:ext uri="{0D108BD9-81ED-4DB2-BD59-A6C34878D82A}">
                    <a16:rowId xmlns:a16="http://schemas.microsoft.com/office/drawing/2014/main" xmlns="" val="10001"/>
                  </a:ext>
                </a:extLst>
              </a:tr>
              <a:tr h="470901">
                <a:tc>
                  <a:txBody>
                    <a:bodyPr/>
                    <a:lstStyle/>
                    <a:p>
                      <a:r>
                        <a:rPr lang="pt-BR" b="1" dirty="0"/>
                        <a:t>Despesas Correntes</a:t>
                      </a:r>
                    </a:p>
                  </a:txBody>
                  <a:tcPr/>
                </a:tc>
                <a:tc>
                  <a:txBody>
                    <a:bodyPr/>
                    <a:lstStyle/>
                    <a:p>
                      <a:pPr algn="ctr"/>
                      <a:r>
                        <a:rPr lang="pt-BR" sz="1600" b="1" dirty="0" smtClean="0">
                          <a:latin typeface="Arial" pitchFamily="34" charset="0"/>
                          <a:cs typeface="Arial" pitchFamily="34" charset="0"/>
                        </a:rPr>
                        <a:t>46.835.100,00</a:t>
                      </a:r>
                      <a:endParaRPr lang="pt-BR" sz="1600" b="1" dirty="0">
                        <a:latin typeface="Arial" pitchFamily="34" charset="0"/>
                        <a:cs typeface="Arial" pitchFamily="34" charset="0"/>
                      </a:endParaRPr>
                    </a:p>
                  </a:txBody>
                  <a:tcPr/>
                </a:tc>
                <a:tc>
                  <a:txBody>
                    <a:bodyPr/>
                    <a:lstStyle/>
                    <a:p>
                      <a:pPr algn="ctr"/>
                      <a:r>
                        <a:rPr lang="pt-BR" sz="1600" b="1" dirty="0" smtClean="0">
                          <a:latin typeface="Arial" pitchFamily="34" charset="0"/>
                          <a:cs typeface="Arial" pitchFamily="34" charset="0"/>
                        </a:rPr>
                        <a:t>46.083.228,65</a:t>
                      </a:r>
                      <a:endParaRPr lang="pt-BR" sz="1600" b="1" dirty="0">
                        <a:latin typeface="Arial" pitchFamily="34" charset="0"/>
                        <a:cs typeface="Arial" pitchFamily="34" charset="0"/>
                      </a:endParaRPr>
                    </a:p>
                  </a:txBody>
                  <a:tcPr/>
                </a:tc>
                <a:tc>
                  <a:txBody>
                    <a:bodyPr/>
                    <a:lstStyle/>
                    <a:p>
                      <a:pPr algn="ctr" fontAlgn="ctr"/>
                      <a:r>
                        <a:rPr lang="pt-BR" sz="1600" b="1" i="0" u="none" strike="noStrike" dirty="0" smtClean="0">
                          <a:solidFill>
                            <a:srgbClr val="000000"/>
                          </a:solidFill>
                          <a:latin typeface="Arial" pitchFamily="34" charset="0"/>
                          <a:cs typeface="Arial" pitchFamily="34" charset="0"/>
                        </a:rPr>
                        <a:t>98,39</a:t>
                      </a:r>
                      <a:endParaRPr lang="pt-BR" sz="1600" b="1" i="0" u="none" strike="noStrike" dirty="0">
                        <a:solidFill>
                          <a:srgbClr val="000000"/>
                        </a:solidFill>
                        <a:latin typeface="Arial" pitchFamily="34" charset="0"/>
                        <a:cs typeface="Arial" pitchFamily="34" charset="0"/>
                      </a:endParaRPr>
                    </a:p>
                  </a:txBody>
                  <a:tcPr marL="9525" marR="9525" marT="9525" marB="0" anchor="ctr"/>
                </a:tc>
                <a:extLst>
                  <a:ext uri="{0D108BD9-81ED-4DB2-BD59-A6C34878D82A}">
                    <a16:rowId xmlns:a16="http://schemas.microsoft.com/office/drawing/2014/main" xmlns="" val="10002"/>
                  </a:ext>
                </a:extLst>
              </a:tr>
              <a:tr h="470901">
                <a:tc>
                  <a:txBody>
                    <a:bodyPr/>
                    <a:lstStyle/>
                    <a:p>
                      <a:r>
                        <a:rPr lang="pt-BR" dirty="0"/>
                        <a:t>Pessoal</a:t>
                      </a:r>
                      <a:r>
                        <a:rPr lang="pt-BR" baseline="0" dirty="0"/>
                        <a:t> e Encargos </a:t>
                      </a:r>
                      <a:endParaRPr lang="pt-BR" dirty="0"/>
                    </a:p>
                  </a:txBody>
                  <a:tcPr/>
                </a:tc>
                <a:tc>
                  <a:txBody>
                    <a:bodyPr/>
                    <a:lstStyle/>
                    <a:p>
                      <a:pPr algn="ctr"/>
                      <a:r>
                        <a:rPr lang="pt-BR" sz="1600" dirty="0" smtClean="0">
                          <a:latin typeface="Arial" pitchFamily="34" charset="0"/>
                          <a:cs typeface="Arial" pitchFamily="34" charset="0"/>
                        </a:rPr>
                        <a:t>22.990.000,00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20.545.777,49</a:t>
                      </a:r>
                      <a:endParaRPr lang="pt-BR" sz="1600" dirty="0">
                        <a:latin typeface="Arial" pitchFamily="34" charset="0"/>
                        <a:cs typeface="Arial" pitchFamily="34" charset="0"/>
                      </a:endParaRPr>
                    </a:p>
                  </a:txBody>
                  <a:tcPr/>
                </a:tc>
                <a:tc>
                  <a:txBody>
                    <a:bodyPr/>
                    <a:lstStyle/>
                    <a:p>
                      <a:pPr algn="ctr" fontAlgn="ctr"/>
                      <a:r>
                        <a:rPr lang="pt-BR" sz="1600" b="1" i="0" u="none" strike="noStrike" dirty="0">
                          <a:solidFill>
                            <a:srgbClr val="000000"/>
                          </a:solidFill>
                          <a:latin typeface="Arial" pitchFamily="34" charset="0"/>
                          <a:cs typeface="Arial" pitchFamily="34" charset="0"/>
                        </a:rPr>
                        <a:t>89,37</a:t>
                      </a:r>
                    </a:p>
                  </a:txBody>
                  <a:tcPr marL="9525" marR="9525" marT="9525" marB="0" anchor="ctr"/>
                </a:tc>
                <a:extLst>
                  <a:ext uri="{0D108BD9-81ED-4DB2-BD59-A6C34878D82A}">
                    <a16:rowId xmlns:a16="http://schemas.microsoft.com/office/drawing/2014/main" xmlns="" val="10003"/>
                  </a:ext>
                </a:extLst>
              </a:tr>
              <a:tr h="470901">
                <a:tc>
                  <a:txBody>
                    <a:bodyPr/>
                    <a:lstStyle/>
                    <a:p>
                      <a:r>
                        <a:rPr lang="pt-BR" dirty="0"/>
                        <a:t>Outras</a:t>
                      </a:r>
                      <a:r>
                        <a:rPr lang="pt-BR" baseline="0" dirty="0"/>
                        <a:t> Despesas Correntes</a:t>
                      </a:r>
                      <a:endParaRPr lang="pt-BR" dirty="0"/>
                    </a:p>
                  </a:txBody>
                  <a:tcPr/>
                </a:tc>
                <a:tc>
                  <a:txBody>
                    <a:bodyPr/>
                    <a:lstStyle/>
                    <a:p>
                      <a:pPr algn="ctr"/>
                      <a:r>
                        <a:rPr lang="pt-BR" sz="1600" dirty="0" smtClean="0">
                          <a:latin typeface="Arial" pitchFamily="34" charset="0"/>
                          <a:cs typeface="Arial" pitchFamily="34" charset="0"/>
                        </a:rPr>
                        <a:t>23.845.100,00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25.537.451,16</a:t>
                      </a:r>
                      <a:endParaRPr lang="pt-BR" sz="1600" dirty="0">
                        <a:latin typeface="Arial" pitchFamily="34" charset="0"/>
                        <a:cs typeface="Arial" pitchFamily="34" charset="0"/>
                      </a:endParaRPr>
                    </a:p>
                  </a:txBody>
                  <a:tcPr/>
                </a:tc>
                <a:tc>
                  <a:txBody>
                    <a:bodyPr/>
                    <a:lstStyle/>
                    <a:p>
                      <a:pPr algn="ctr" fontAlgn="ctr"/>
                      <a:r>
                        <a:rPr lang="pt-BR" sz="1600" b="1" i="0" u="none" strike="noStrike">
                          <a:solidFill>
                            <a:srgbClr val="000000"/>
                          </a:solidFill>
                          <a:latin typeface="Arial" pitchFamily="34" charset="0"/>
                          <a:cs typeface="Arial" pitchFamily="34" charset="0"/>
                        </a:rPr>
                        <a:t>107,10</a:t>
                      </a:r>
                    </a:p>
                  </a:txBody>
                  <a:tcPr marL="9525" marR="9525" marT="9525" marB="0" anchor="ctr"/>
                </a:tc>
                <a:extLst>
                  <a:ext uri="{0D108BD9-81ED-4DB2-BD59-A6C34878D82A}">
                    <a16:rowId xmlns:a16="http://schemas.microsoft.com/office/drawing/2014/main" xmlns="" val="10005"/>
                  </a:ext>
                </a:extLst>
              </a:tr>
              <a:tr h="470901">
                <a:tc>
                  <a:txBody>
                    <a:bodyPr/>
                    <a:lstStyle/>
                    <a:p>
                      <a:r>
                        <a:rPr lang="pt-BR" b="1" dirty="0"/>
                        <a:t>Despesas</a:t>
                      </a:r>
                      <a:r>
                        <a:rPr lang="pt-BR" b="1" baseline="0" dirty="0"/>
                        <a:t> de Capital</a:t>
                      </a:r>
                      <a:endParaRPr lang="pt-BR" b="1" dirty="0"/>
                    </a:p>
                  </a:txBody>
                  <a:tcPr/>
                </a:tc>
                <a:tc>
                  <a:txBody>
                    <a:bodyPr/>
                    <a:lstStyle/>
                    <a:p>
                      <a:pPr algn="ctr"/>
                      <a:r>
                        <a:rPr lang="pt-BR" sz="1600" b="1" dirty="0" smtClean="0">
                          <a:latin typeface="Arial" pitchFamily="34" charset="0"/>
                          <a:cs typeface="Arial" pitchFamily="34" charset="0"/>
                        </a:rPr>
                        <a:t>1.271.000,00</a:t>
                      </a:r>
                      <a:endParaRPr lang="pt-BR" sz="1600" b="1" dirty="0">
                        <a:latin typeface="Arial" pitchFamily="34" charset="0"/>
                        <a:cs typeface="Arial" pitchFamily="34" charset="0"/>
                      </a:endParaRPr>
                    </a:p>
                  </a:txBody>
                  <a:tcPr/>
                </a:tc>
                <a:tc>
                  <a:txBody>
                    <a:bodyPr/>
                    <a:lstStyle/>
                    <a:p>
                      <a:pPr algn="ctr"/>
                      <a:r>
                        <a:rPr lang="pt-BR" sz="1600" b="1" dirty="0" smtClean="0">
                          <a:latin typeface="Arial" pitchFamily="34" charset="0"/>
                          <a:cs typeface="Arial" pitchFamily="34" charset="0"/>
                        </a:rPr>
                        <a:t>4.248.779,48</a:t>
                      </a:r>
                      <a:endParaRPr lang="pt-BR" sz="1600" b="1" dirty="0">
                        <a:latin typeface="Arial" pitchFamily="34" charset="0"/>
                        <a:cs typeface="Arial" pitchFamily="34" charset="0"/>
                      </a:endParaRPr>
                    </a:p>
                  </a:txBody>
                  <a:tcPr/>
                </a:tc>
                <a:tc>
                  <a:txBody>
                    <a:bodyPr/>
                    <a:lstStyle/>
                    <a:p>
                      <a:pPr algn="ctr" fontAlgn="ctr"/>
                      <a:r>
                        <a:rPr lang="pt-BR" sz="1600" b="1" i="0" u="none" strike="noStrike">
                          <a:solidFill>
                            <a:srgbClr val="000000"/>
                          </a:solidFill>
                          <a:latin typeface="Arial" pitchFamily="34" charset="0"/>
                          <a:cs typeface="Arial" pitchFamily="34" charset="0"/>
                        </a:rPr>
                        <a:t>334,29</a:t>
                      </a:r>
                    </a:p>
                  </a:txBody>
                  <a:tcPr marL="9525" marR="9525" marT="9525" marB="0" anchor="ctr"/>
                </a:tc>
                <a:extLst>
                  <a:ext uri="{0D108BD9-81ED-4DB2-BD59-A6C34878D82A}">
                    <a16:rowId xmlns:a16="http://schemas.microsoft.com/office/drawing/2014/main" xmlns="" val="10006"/>
                  </a:ext>
                </a:extLst>
              </a:tr>
              <a:tr h="470901">
                <a:tc>
                  <a:txBody>
                    <a:bodyPr/>
                    <a:lstStyle/>
                    <a:p>
                      <a:r>
                        <a:rPr lang="pt-BR" dirty="0"/>
                        <a:t>Investimentos</a:t>
                      </a:r>
                    </a:p>
                  </a:txBody>
                  <a:tcPr/>
                </a:tc>
                <a:tc>
                  <a:txBody>
                    <a:bodyPr/>
                    <a:lstStyle/>
                    <a:p>
                      <a:pPr algn="ctr"/>
                      <a:r>
                        <a:rPr lang="pt-BR" sz="1600" dirty="0" smtClean="0">
                          <a:latin typeface="Arial" pitchFamily="34" charset="0"/>
                          <a:cs typeface="Arial" pitchFamily="34" charset="0"/>
                        </a:rPr>
                        <a:t>721.000,00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3.477.965,98</a:t>
                      </a:r>
                      <a:endParaRPr lang="pt-BR" sz="1600" dirty="0">
                        <a:latin typeface="Arial" pitchFamily="34" charset="0"/>
                        <a:cs typeface="Arial" pitchFamily="34" charset="0"/>
                      </a:endParaRPr>
                    </a:p>
                  </a:txBody>
                  <a:tcPr/>
                </a:tc>
                <a:tc>
                  <a:txBody>
                    <a:bodyPr/>
                    <a:lstStyle/>
                    <a:p>
                      <a:pPr algn="ctr" fontAlgn="ctr"/>
                      <a:r>
                        <a:rPr lang="pt-BR" sz="1600" b="1" i="0" u="none" strike="noStrike">
                          <a:solidFill>
                            <a:srgbClr val="000000"/>
                          </a:solidFill>
                          <a:latin typeface="Arial" pitchFamily="34" charset="0"/>
                          <a:cs typeface="Arial" pitchFamily="34" charset="0"/>
                        </a:rPr>
                        <a:t>482,38</a:t>
                      </a:r>
                    </a:p>
                  </a:txBody>
                  <a:tcPr marL="9525" marR="9525" marT="9525" marB="0" anchor="ctr"/>
                </a:tc>
                <a:extLst>
                  <a:ext uri="{0D108BD9-81ED-4DB2-BD59-A6C34878D82A}">
                    <a16:rowId xmlns:a16="http://schemas.microsoft.com/office/drawing/2014/main" xmlns="" val="10007"/>
                  </a:ext>
                </a:extLst>
              </a:tr>
              <a:tr h="470901">
                <a:tc>
                  <a:txBody>
                    <a:bodyPr/>
                    <a:lstStyle/>
                    <a:p>
                      <a:r>
                        <a:rPr lang="pt-BR" dirty="0" smtClean="0"/>
                        <a:t>Amortização</a:t>
                      </a:r>
                      <a:r>
                        <a:rPr lang="pt-BR" baseline="0" dirty="0" smtClean="0"/>
                        <a:t> da Dívida</a:t>
                      </a:r>
                      <a:endParaRPr lang="pt-BR" dirty="0"/>
                    </a:p>
                  </a:txBody>
                  <a:tcPr/>
                </a:tc>
                <a:tc>
                  <a:txBody>
                    <a:bodyPr/>
                    <a:lstStyle/>
                    <a:p>
                      <a:pPr algn="ctr"/>
                      <a:r>
                        <a:rPr lang="pt-BR" sz="1600" dirty="0" smtClean="0">
                          <a:latin typeface="Arial" pitchFamily="34" charset="0"/>
                          <a:cs typeface="Arial" pitchFamily="34" charset="0"/>
                        </a:rPr>
                        <a:t>550.000,00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770.813,50</a:t>
                      </a:r>
                      <a:endParaRPr lang="pt-BR" sz="1600" dirty="0">
                        <a:latin typeface="Arial" pitchFamily="34" charset="0"/>
                        <a:cs typeface="Arial" pitchFamily="34" charset="0"/>
                      </a:endParaRPr>
                    </a:p>
                  </a:txBody>
                  <a:tcPr/>
                </a:tc>
                <a:tc>
                  <a:txBody>
                    <a:bodyPr/>
                    <a:lstStyle/>
                    <a:p>
                      <a:pPr algn="ctr" fontAlgn="ctr"/>
                      <a:r>
                        <a:rPr lang="pt-BR" sz="1600" b="1" i="0" u="none" strike="noStrike">
                          <a:solidFill>
                            <a:srgbClr val="000000"/>
                          </a:solidFill>
                          <a:latin typeface="Arial" pitchFamily="34" charset="0"/>
                          <a:cs typeface="Arial" pitchFamily="34" charset="0"/>
                        </a:rPr>
                        <a:t>140,15</a:t>
                      </a:r>
                    </a:p>
                  </a:txBody>
                  <a:tcPr marL="9525" marR="9525" marT="9525" marB="0" anchor="ctr"/>
                </a:tc>
                <a:extLst>
                  <a:ext uri="{0D108BD9-81ED-4DB2-BD59-A6C34878D82A}">
                    <a16:rowId xmlns:a16="http://schemas.microsoft.com/office/drawing/2014/main" xmlns="" val="10008"/>
                  </a:ext>
                </a:extLst>
              </a:tr>
              <a:tr h="470901">
                <a:tc>
                  <a:txBody>
                    <a:bodyPr/>
                    <a:lstStyle/>
                    <a:p>
                      <a:r>
                        <a:rPr lang="pt-BR" dirty="0" smtClean="0"/>
                        <a:t>Reserva de Contingência</a:t>
                      </a:r>
                      <a:endParaRPr lang="pt-B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dirty="0" smtClean="0">
                          <a:latin typeface="Arial" pitchFamily="34" charset="0"/>
                          <a:cs typeface="Arial" pitchFamily="34" charset="0"/>
                        </a:rPr>
                        <a:t>200.000,00</a:t>
                      </a:r>
                      <a:endParaRPr lang="pt-BR" sz="1600" dirty="0">
                        <a:latin typeface="Arial" pitchFamily="34" charset="0"/>
                        <a:cs typeface="Arial" pitchFamily="34" charset="0"/>
                      </a:endParaRPr>
                    </a:p>
                  </a:txBody>
                  <a:tcPr/>
                </a:tc>
                <a:tc>
                  <a:txBody>
                    <a:bodyPr/>
                    <a:lstStyle/>
                    <a:p>
                      <a:pPr algn="ctr"/>
                      <a:r>
                        <a:rPr lang="pt-BR" sz="1600" dirty="0" smtClean="0">
                          <a:latin typeface="Arial" pitchFamily="34" charset="0"/>
                          <a:cs typeface="Arial" pitchFamily="34" charset="0"/>
                        </a:rPr>
                        <a:t>0,00</a:t>
                      </a:r>
                      <a:endParaRPr lang="pt-BR" sz="1600" dirty="0">
                        <a:latin typeface="Arial" pitchFamily="34" charset="0"/>
                        <a:cs typeface="Arial" pitchFamily="34" charset="0"/>
                      </a:endParaRPr>
                    </a:p>
                  </a:txBody>
                  <a:tcPr/>
                </a:tc>
                <a:tc>
                  <a:txBody>
                    <a:bodyPr/>
                    <a:lstStyle/>
                    <a:p>
                      <a:pPr algn="ctr" fontAlgn="ctr"/>
                      <a:r>
                        <a:rPr lang="pt-BR" sz="1600" b="1" i="0" u="none" strike="noStrike">
                          <a:solidFill>
                            <a:srgbClr val="000000"/>
                          </a:solidFill>
                          <a:latin typeface="Arial" pitchFamily="34" charset="0"/>
                          <a:cs typeface="Arial" pitchFamily="34" charset="0"/>
                        </a:rPr>
                        <a:t>0,00</a:t>
                      </a:r>
                    </a:p>
                  </a:txBody>
                  <a:tcPr marL="9525" marR="9525" marT="9525" marB="0" anchor="ctr"/>
                </a:tc>
                <a:extLst>
                  <a:ext uri="{0D108BD9-81ED-4DB2-BD59-A6C34878D82A}">
                    <a16:rowId xmlns:a16="http://schemas.microsoft.com/office/drawing/2014/main" xmlns="" val="10009"/>
                  </a:ext>
                </a:extLst>
              </a:tr>
              <a:tr h="470901">
                <a:tc>
                  <a:txBody>
                    <a:bodyPr/>
                    <a:lstStyle/>
                    <a:p>
                      <a:pPr algn="ctr"/>
                      <a:r>
                        <a:rPr lang="pt-BR" b="1" dirty="0" smtClean="0"/>
                        <a:t>CÂMARA </a:t>
                      </a:r>
                      <a:r>
                        <a:rPr lang="pt-BR" b="1" baseline="0" dirty="0" smtClean="0"/>
                        <a:t> MUNICIPAL</a:t>
                      </a:r>
                      <a:endParaRPr lang="pt-BR"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b="1" dirty="0" smtClean="0">
                          <a:latin typeface="Arial" pitchFamily="34" charset="0"/>
                          <a:cs typeface="Arial" pitchFamily="34" charset="0"/>
                        </a:rPr>
                        <a:t>1.406.020,00</a:t>
                      </a:r>
                      <a:endParaRPr lang="pt-BR" sz="1600" b="1" dirty="0">
                        <a:latin typeface="Arial" pitchFamily="34" charset="0"/>
                        <a:cs typeface="Arial" pitchFamily="34" charset="0"/>
                      </a:endParaRPr>
                    </a:p>
                  </a:txBody>
                  <a:tcPr/>
                </a:tc>
                <a:tc>
                  <a:txBody>
                    <a:bodyPr/>
                    <a:lstStyle/>
                    <a:p>
                      <a:pPr algn="ctr"/>
                      <a:r>
                        <a:rPr lang="pt-BR" sz="1600" b="1" dirty="0" smtClean="0">
                          <a:latin typeface="Arial" pitchFamily="34" charset="0"/>
                          <a:cs typeface="Arial" pitchFamily="34" charset="0"/>
                        </a:rPr>
                        <a:t>1.219.412,13</a:t>
                      </a:r>
                      <a:endParaRPr lang="pt-BR" sz="1600" b="1" dirty="0">
                        <a:latin typeface="Arial" pitchFamily="34" charset="0"/>
                        <a:cs typeface="Arial" pitchFamily="34" charset="0"/>
                      </a:endParaRPr>
                    </a:p>
                  </a:txBody>
                  <a:tcPr/>
                </a:tc>
                <a:tc>
                  <a:txBody>
                    <a:bodyPr/>
                    <a:lstStyle/>
                    <a:p>
                      <a:pPr algn="ctr" fontAlgn="ctr"/>
                      <a:r>
                        <a:rPr lang="pt-BR" sz="1600" b="1" i="0" u="none" strike="noStrike" dirty="0">
                          <a:solidFill>
                            <a:srgbClr val="000000"/>
                          </a:solidFill>
                          <a:latin typeface="Arial" pitchFamily="34" charset="0"/>
                          <a:cs typeface="Arial" pitchFamily="34" charset="0"/>
                        </a:rPr>
                        <a:t>86,73</a:t>
                      </a:r>
                    </a:p>
                  </a:txBody>
                  <a:tcPr marL="9525" marR="9525" marT="9525" marB="0" anchor="ctr"/>
                </a:tc>
              </a:tr>
              <a:tr h="470901">
                <a:tc>
                  <a:txBody>
                    <a:bodyPr/>
                    <a:lstStyle/>
                    <a:p>
                      <a:pPr algn="ctr"/>
                      <a:r>
                        <a:rPr lang="pt-BR" b="1" dirty="0"/>
                        <a:t>TOTAL</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b="1" dirty="0" smtClean="0">
                          <a:latin typeface="Arial" pitchFamily="34" charset="0"/>
                          <a:cs typeface="Arial" pitchFamily="34" charset="0"/>
                        </a:rPr>
                        <a:t>49.712.120,00</a:t>
                      </a:r>
                      <a:endParaRPr lang="pt-BR" sz="1600" b="1" dirty="0">
                        <a:latin typeface="Arial" pitchFamily="34" charset="0"/>
                        <a:cs typeface="Arial" pitchFamily="34" charset="0"/>
                      </a:endParaRPr>
                    </a:p>
                  </a:txBody>
                  <a:tcPr/>
                </a:tc>
                <a:tc>
                  <a:txBody>
                    <a:bodyPr/>
                    <a:lstStyle/>
                    <a:p>
                      <a:pPr algn="ctr"/>
                      <a:r>
                        <a:rPr lang="pt-BR" sz="1600" b="1" dirty="0" smtClean="0">
                          <a:latin typeface="Arial" pitchFamily="34" charset="0"/>
                          <a:cs typeface="Arial" pitchFamily="34" charset="0"/>
                        </a:rPr>
                        <a:t>51.551.420,26</a:t>
                      </a:r>
                      <a:endParaRPr lang="pt-BR" sz="1600" b="1" dirty="0">
                        <a:latin typeface="Arial" pitchFamily="34" charset="0"/>
                        <a:cs typeface="Arial" pitchFamily="34" charset="0"/>
                      </a:endParaRPr>
                    </a:p>
                  </a:txBody>
                  <a:tcPr/>
                </a:tc>
                <a:tc>
                  <a:txBody>
                    <a:bodyPr/>
                    <a:lstStyle/>
                    <a:p>
                      <a:pPr algn="ctr" fontAlgn="ctr"/>
                      <a:r>
                        <a:rPr lang="pt-BR" sz="1600" b="1" i="0" u="none" strike="noStrike" dirty="0">
                          <a:solidFill>
                            <a:srgbClr val="000000"/>
                          </a:solidFill>
                          <a:latin typeface="Arial" pitchFamily="34" charset="0"/>
                          <a:cs typeface="Arial" pitchFamily="34" charset="0"/>
                        </a:rPr>
                        <a:t>103,70</a:t>
                      </a:r>
                    </a:p>
                  </a:txBody>
                  <a:tcPr marL="9525" marR="9525" marT="9525" marB="0" anchor="ctr"/>
                </a:tc>
                <a:extLst>
                  <a:ext uri="{0D108BD9-81ED-4DB2-BD59-A6C34878D82A}">
                    <a16:rowId xmlns:a16="http://schemas.microsoft.com/office/drawing/2014/main" xmlns="" val="90897145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b="1" dirty="0">
                <a:solidFill>
                  <a:schemeClr val="tx1"/>
                </a:solidFill>
                <a:latin typeface="Arial" pitchFamily="34" charset="0"/>
                <a:cs typeface="Arial" pitchFamily="34" charset="0"/>
              </a:rPr>
              <a:t>RESULTADO</a:t>
            </a:r>
          </a:p>
        </p:txBody>
      </p:sp>
      <p:sp>
        <p:nvSpPr>
          <p:cNvPr id="2" name="Título 1"/>
          <p:cNvSpPr>
            <a:spLocks noGrp="1"/>
          </p:cNvSpPr>
          <p:nvPr>
            <p:ph type="ctrTitle"/>
          </p:nvPr>
        </p:nvSpPr>
        <p:spPr/>
        <p:txBody>
          <a:bodyPr>
            <a:normAutofit/>
          </a:bodyPr>
          <a:lstStyle/>
          <a:p>
            <a:r>
              <a:rPr lang="pt-BR" b="1" dirty="0">
                <a:latin typeface="Arial" pitchFamily="34" charset="0"/>
                <a:cs typeface="Arial" pitchFamily="34" charset="0"/>
              </a:rPr>
              <a:t>AUDIÊNCIA PÚBLICA</a:t>
            </a:r>
            <a:br>
              <a:rPr lang="pt-BR" b="1" dirty="0">
                <a:latin typeface="Arial" pitchFamily="34" charset="0"/>
                <a:cs typeface="Arial" pitchFamily="34" charset="0"/>
              </a:rPr>
            </a:br>
            <a:r>
              <a:rPr lang="pt-BR" b="1" dirty="0" smtClean="0">
                <a:latin typeface="Arial" pitchFamily="34" charset="0"/>
                <a:cs typeface="Arial" pitchFamily="34" charset="0"/>
              </a:rPr>
              <a:t>3º </a:t>
            </a:r>
            <a:r>
              <a:rPr lang="pt-BR" b="1" dirty="0">
                <a:latin typeface="Arial" pitchFamily="34" charset="0"/>
                <a:cs typeface="Arial" pitchFamily="34" charset="0"/>
              </a:rPr>
              <a:t>QUADRIMESTRE - </a:t>
            </a:r>
            <a:r>
              <a:rPr lang="pt-BR" b="1" dirty="0" smtClean="0">
                <a:latin typeface="Arial" pitchFamily="34" charset="0"/>
                <a:cs typeface="Arial" pitchFamily="34" charset="0"/>
              </a:rPr>
              <a:t>2024</a:t>
            </a:r>
            <a:endParaRPr lang="pt-BR" b="1"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457200" y="1428736"/>
            <a:ext cx="8229600" cy="4697427"/>
          </a:xfrm>
        </p:spPr>
        <p:txBody>
          <a:bodyPr/>
          <a:lstStyle/>
          <a:p>
            <a:pPr>
              <a:buNone/>
            </a:pPr>
            <a:endParaRPr lang="pt-BR" dirty="0"/>
          </a:p>
        </p:txBody>
      </p:sp>
      <p:sp>
        <p:nvSpPr>
          <p:cNvPr id="2" name="Título 1"/>
          <p:cNvSpPr>
            <a:spLocks noGrp="1"/>
          </p:cNvSpPr>
          <p:nvPr>
            <p:ph type="title"/>
          </p:nvPr>
        </p:nvSpPr>
        <p:spPr>
          <a:xfrm>
            <a:off x="457200" y="142852"/>
            <a:ext cx="8229600" cy="857256"/>
          </a:xfrm>
        </p:spPr>
        <p:txBody>
          <a:bodyPr>
            <a:normAutofit/>
          </a:bodyPr>
          <a:lstStyle/>
          <a:p>
            <a:r>
              <a:rPr lang="pt-BR" b="1" dirty="0"/>
              <a:t>DÍVIDA FLUTUANTE</a:t>
            </a:r>
          </a:p>
        </p:txBody>
      </p:sp>
      <p:graphicFrame>
        <p:nvGraphicFramePr>
          <p:cNvPr id="8" name="Espaço Reservado para Conteúdo 3"/>
          <p:cNvGraphicFramePr>
            <a:graphicFrameLocks/>
          </p:cNvGraphicFramePr>
          <p:nvPr>
            <p:extLst>
              <p:ext uri="{D42A27DB-BD31-4B8C-83A1-F6EECF244321}">
                <p14:modId xmlns="" xmlns:p14="http://schemas.microsoft.com/office/powerpoint/2010/main" val="4086869006"/>
              </p:ext>
            </p:extLst>
          </p:nvPr>
        </p:nvGraphicFramePr>
        <p:xfrm>
          <a:off x="357158" y="1071546"/>
          <a:ext cx="8363274" cy="5594019"/>
        </p:xfrm>
        <a:graphic>
          <a:graphicData uri="http://schemas.openxmlformats.org/drawingml/2006/table">
            <a:tbl>
              <a:tblPr firstRow="1" bandRow="1">
                <a:tableStyleId>{5C22544A-7EE6-4342-B048-85BDC9FD1C3A}</a:tableStyleId>
              </a:tblPr>
              <a:tblGrid>
                <a:gridCol w="1714512">
                  <a:extLst>
                    <a:ext uri="{9D8B030D-6E8A-4147-A177-3AD203B41FA5}">
                      <a16:colId xmlns:a16="http://schemas.microsoft.com/office/drawing/2014/main" xmlns="" val="20000"/>
                    </a:ext>
                  </a:extLst>
                </a:gridCol>
                <a:gridCol w="1285884">
                  <a:extLst>
                    <a:ext uri="{9D8B030D-6E8A-4147-A177-3AD203B41FA5}">
                      <a16:colId xmlns:a16="http://schemas.microsoft.com/office/drawing/2014/main" xmlns="" val="20001"/>
                    </a:ext>
                  </a:extLst>
                </a:gridCol>
                <a:gridCol w="1357322">
                  <a:extLst>
                    <a:ext uri="{9D8B030D-6E8A-4147-A177-3AD203B41FA5}">
                      <a16:colId xmlns:a16="http://schemas.microsoft.com/office/drawing/2014/main" xmlns="" val="7527642"/>
                    </a:ext>
                  </a:extLst>
                </a:gridCol>
                <a:gridCol w="1500198">
                  <a:extLst>
                    <a:ext uri="{9D8B030D-6E8A-4147-A177-3AD203B41FA5}">
                      <a16:colId xmlns:a16="http://schemas.microsoft.com/office/drawing/2014/main" xmlns="" val="20002"/>
                    </a:ext>
                  </a:extLst>
                </a:gridCol>
                <a:gridCol w="1111479">
                  <a:extLst>
                    <a:ext uri="{9D8B030D-6E8A-4147-A177-3AD203B41FA5}">
                      <a16:colId xmlns:a16="http://schemas.microsoft.com/office/drawing/2014/main" xmlns="" val="20003"/>
                    </a:ext>
                  </a:extLst>
                </a:gridCol>
                <a:gridCol w="1393879">
                  <a:extLst>
                    <a:ext uri="{9D8B030D-6E8A-4147-A177-3AD203B41FA5}">
                      <a16:colId xmlns:a16="http://schemas.microsoft.com/office/drawing/2014/main" xmlns="" val="20004"/>
                    </a:ext>
                  </a:extLst>
                </a:gridCol>
              </a:tblGrid>
              <a:tr h="679737">
                <a:tc>
                  <a:txBody>
                    <a:bodyPr/>
                    <a:lstStyle/>
                    <a:p>
                      <a:pPr algn="ctr"/>
                      <a:r>
                        <a:rPr lang="pt-BR" sz="2000" dirty="0"/>
                        <a:t>EXERCÍCIO</a:t>
                      </a:r>
                    </a:p>
                  </a:txBody>
                  <a:tcPr anchor="ctr"/>
                </a:tc>
                <a:tc>
                  <a:txBody>
                    <a:bodyPr/>
                    <a:lstStyle/>
                    <a:p>
                      <a:pPr algn="ctr"/>
                      <a:r>
                        <a:rPr lang="pt-BR" sz="2000" dirty="0"/>
                        <a:t>SALDO EM </a:t>
                      </a:r>
                      <a:r>
                        <a:rPr lang="pt-BR" sz="2000" dirty="0" smtClean="0"/>
                        <a:t>31/12/23</a:t>
                      </a:r>
                      <a:endParaRPr lang="pt-BR" sz="2000" dirty="0"/>
                    </a:p>
                  </a:txBody>
                  <a:tcPr anchor="ctr"/>
                </a:tc>
                <a:tc>
                  <a:txBody>
                    <a:bodyPr/>
                    <a:lstStyle/>
                    <a:p>
                      <a:pPr algn="ctr"/>
                      <a:r>
                        <a:rPr lang="pt-BR" sz="2000" dirty="0"/>
                        <a:t>Inscritos</a:t>
                      </a:r>
                    </a:p>
                  </a:txBody>
                  <a:tcPr anchor="ctr"/>
                </a:tc>
                <a:tc>
                  <a:txBody>
                    <a:bodyPr/>
                    <a:lstStyle/>
                    <a:p>
                      <a:pPr algn="ctr"/>
                      <a:r>
                        <a:rPr lang="pt-BR" sz="2000" dirty="0"/>
                        <a:t>PAGOS</a:t>
                      </a:r>
                    </a:p>
                  </a:txBody>
                  <a:tcPr anchor="ctr"/>
                </a:tc>
                <a:tc>
                  <a:txBody>
                    <a:bodyPr/>
                    <a:lstStyle/>
                    <a:p>
                      <a:pPr algn="ctr"/>
                      <a:r>
                        <a:rPr lang="pt-BR" sz="1400" dirty="0"/>
                        <a:t>CANCELADOS</a:t>
                      </a:r>
                    </a:p>
                  </a:txBody>
                  <a:tcPr anchor="ctr"/>
                </a:tc>
                <a:tc>
                  <a:txBody>
                    <a:bodyPr/>
                    <a:lstStyle/>
                    <a:p>
                      <a:pPr algn="ctr"/>
                      <a:r>
                        <a:rPr lang="pt-BR" sz="1800" dirty="0"/>
                        <a:t>SALDO EM </a:t>
                      </a:r>
                      <a:r>
                        <a:rPr lang="pt-BR" sz="1800" dirty="0" smtClean="0"/>
                        <a:t>31/12/2024</a:t>
                      </a:r>
                      <a:endParaRPr lang="pt-BR" sz="1800" dirty="0"/>
                    </a:p>
                  </a:txBody>
                  <a:tcPr anchor="ctr"/>
                </a:tc>
                <a:extLst>
                  <a:ext uri="{0D108BD9-81ED-4DB2-BD59-A6C34878D82A}">
                    <a16:rowId xmlns:a16="http://schemas.microsoft.com/office/drawing/2014/main" xmlns="" val="10000"/>
                  </a:ext>
                </a:extLst>
              </a:tr>
              <a:tr h="1137300">
                <a:tc>
                  <a:txBody>
                    <a:bodyPr/>
                    <a:lstStyle/>
                    <a:p>
                      <a:pPr algn="ctr"/>
                      <a:r>
                        <a:rPr lang="pt-BR" dirty="0"/>
                        <a:t>Restos a Pagar </a:t>
                      </a:r>
                      <a:r>
                        <a:rPr lang="pt-BR" dirty="0" smtClean="0"/>
                        <a:t>EXERCÍCIOS </a:t>
                      </a:r>
                    </a:p>
                    <a:p>
                      <a:pPr algn="ctr"/>
                      <a:r>
                        <a:rPr lang="pt-BR" dirty="0" smtClean="0"/>
                        <a:t>ANTERIORES</a:t>
                      </a:r>
                      <a:endParaRPr lang="pt-BR" dirty="0"/>
                    </a:p>
                  </a:txBody>
                  <a:tcPr anchor="ctr"/>
                </a:tc>
                <a:tc>
                  <a:txBody>
                    <a:bodyPr/>
                    <a:lstStyle/>
                    <a:p>
                      <a:pPr algn="ctr"/>
                      <a:r>
                        <a:rPr lang="pt-BR" sz="1400" dirty="0" smtClean="0">
                          <a:latin typeface="Arial" pitchFamily="34" charset="0"/>
                          <a:cs typeface="Arial" pitchFamily="34" charset="0"/>
                        </a:rPr>
                        <a:t>7.425.307,75</a:t>
                      </a:r>
                      <a:endParaRPr lang="pt-BR" sz="1400" dirty="0">
                        <a:latin typeface="Arial" pitchFamily="34" charset="0"/>
                        <a:cs typeface="Arial" pitchFamily="34" charset="0"/>
                      </a:endParaRPr>
                    </a:p>
                  </a:txBody>
                  <a:tcPr anchor="ctr"/>
                </a:tc>
                <a:tc>
                  <a:txBody>
                    <a:bodyPr/>
                    <a:lstStyle/>
                    <a:p>
                      <a:pPr algn="ctr"/>
                      <a:endParaRPr lang="pt-BR" sz="1400" dirty="0">
                        <a:latin typeface="Arial" pitchFamily="34" charset="0"/>
                        <a:cs typeface="Arial" pitchFamily="34" charset="0"/>
                      </a:endParaRPr>
                    </a:p>
                  </a:txBody>
                  <a:tcPr anchor="ctr"/>
                </a:tc>
                <a:tc>
                  <a:txBody>
                    <a:bodyPr/>
                    <a:lstStyle/>
                    <a:p>
                      <a:pPr algn="ctr"/>
                      <a:r>
                        <a:rPr lang="pt-BR" sz="1400" dirty="0" smtClean="0">
                          <a:latin typeface="Arial" pitchFamily="34" charset="0"/>
                          <a:cs typeface="Arial" pitchFamily="34" charset="0"/>
                        </a:rPr>
                        <a:t>6.837.477,00</a:t>
                      </a:r>
                      <a:endParaRPr lang="pt-BR" sz="1400" dirty="0">
                        <a:latin typeface="Arial" pitchFamily="34" charset="0"/>
                        <a:cs typeface="Arial" pitchFamily="34" charset="0"/>
                      </a:endParaRPr>
                    </a:p>
                  </a:txBody>
                  <a:tcPr anchor="ctr"/>
                </a:tc>
                <a:tc>
                  <a:txBody>
                    <a:bodyPr/>
                    <a:lstStyle/>
                    <a:p>
                      <a:pPr algn="ctr"/>
                      <a:r>
                        <a:rPr lang="pt-BR" sz="1400" dirty="0" smtClean="0">
                          <a:latin typeface="Arial" pitchFamily="34" charset="0"/>
                          <a:cs typeface="Arial" pitchFamily="34" charset="0"/>
                        </a:rPr>
                        <a:t>23.723,09</a:t>
                      </a:r>
                      <a:endParaRPr lang="pt-BR" sz="1400" dirty="0">
                        <a:latin typeface="Arial" pitchFamily="34" charset="0"/>
                        <a:cs typeface="Arial" pitchFamily="34" charset="0"/>
                      </a:endParaRPr>
                    </a:p>
                  </a:txBody>
                  <a:tcPr anchor="ctr"/>
                </a:tc>
                <a:tc>
                  <a:txBody>
                    <a:bodyPr/>
                    <a:lstStyle/>
                    <a:p>
                      <a:pPr algn="ctr"/>
                      <a:r>
                        <a:rPr lang="pt-BR" sz="1400" dirty="0" smtClean="0">
                          <a:latin typeface="Arial" pitchFamily="34" charset="0"/>
                          <a:cs typeface="Arial" pitchFamily="34" charset="0"/>
                        </a:rPr>
                        <a:t>564.107,66</a:t>
                      </a:r>
                      <a:endParaRPr lang="pt-BR" sz="1400" dirty="0">
                        <a:latin typeface="Arial" pitchFamily="34" charset="0"/>
                        <a:cs typeface="Arial" pitchFamily="34" charset="0"/>
                      </a:endParaRPr>
                    </a:p>
                  </a:txBody>
                  <a:tcPr anchor="ctr"/>
                </a:tc>
                <a:extLst>
                  <a:ext uri="{0D108BD9-81ED-4DB2-BD59-A6C34878D82A}">
                    <a16:rowId xmlns:a16="http://schemas.microsoft.com/office/drawing/2014/main" xmlns="" val="10001"/>
                  </a:ext>
                </a:extLst>
              </a:tr>
              <a:tr h="107157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dirty="0" smtClean="0"/>
                        <a:t>Restos a Pagar EXERCÍCIO ATUAL</a:t>
                      </a:r>
                    </a:p>
                  </a:txBody>
                  <a:tcPr anchor="ctr"/>
                </a:tc>
                <a:tc>
                  <a:txBody>
                    <a:bodyPr/>
                    <a:lstStyle/>
                    <a:p>
                      <a:pPr algn="ctr"/>
                      <a:endParaRPr lang="pt-BR" sz="1400" dirty="0">
                        <a:latin typeface="Arial" pitchFamily="34" charset="0"/>
                        <a:cs typeface="Arial" pitchFamily="34" charset="0"/>
                      </a:endParaRPr>
                    </a:p>
                  </a:txBody>
                  <a:tcPr anchor="ctr"/>
                </a:tc>
                <a:tc>
                  <a:txBody>
                    <a:bodyPr/>
                    <a:lstStyle/>
                    <a:p>
                      <a:pPr algn="ctr"/>
                      <a:r>
                        <a:rPr lang="pt-BR" sz="1400" dirty="0" smtClean="0">
                          <a:latin typeface="Arial" pitchFamily="34" charset="0"/>
                          <a:cs typeface="Arial" pitchFamily="34" charset="0"/>
                        </a:rPr>
                        <a:t>3.615.053,63</a:t>
                      </a:r>
                      <a:endParaRPr lang="pt-BR" sz="1400" dirty="0">
                        <a:latin typeface="Arial" pitchFamily="34" charset="0"/>
                        <a:cs typeface="Arial" pitchFamily="34" charset="0"/>
                      </a:endParaRPr>
                    </a:p>
                  </a:txBody>
                  <a:tcPr anchor="ctr"/>
                </a:tc>
                <a:tc>
                  <a:txBody>
                    <a:bodyPr/>
                    <a:lstStyle/>
                    <a:p>
                      <a:pPr algn="ctr"/>
                      <a:endParaRPr lang="pt-BR" sz="1400" dirty="0">
                        <a:latin typeface="Arial" pitchFamily="34" charset="0"/>
                        <a:cs typeface="Arial" pitchFamily="34" charset="0"/>
                      </a:endParaRPr>
                    </a:p>
                  </a:txBody>
                  <a:tcPr anchor="ctr"/>
                </a:tc>
                <a:tc>
                  <a:txBody>
                    <a:bodyPr/>
                    <a:lstStyle/>
                    <a:p>
                      <a:pPr algn="ctr"/>
                      <a:endParaRPr lang="pt-BR" sz="1400" dirty="0">
                        <a:latin typeface="Arial" pitchFamily="34" charset="0"/>
                        <a:cs typeface="Arial" pitchFamily="34" charset="0"/>
                      </a:endParaRPr>
                    </a:p>
                  </a:txBody>
                  <a:tcPr anchor="ctr"/>
                </a:tc>
                <a:tc>
                  <a:txBody>
                    <a:bodyPr/>
                    <a:lstStyle/>
                    <a:p>
                      <a:pPr algn="ctr"/>
                      <a:r>
                        <a:rPr lang="pt-BR" sz="1400" dirty="0" smtClean="0">
                          <a:latin typeface="Arial" pitchFamily="34" charset="0"/>
                          <a:cs typeface="Arial" pitchFamily="34" charset="0"/>
                        </a:rPr>
                        <a:t>3.615.053,63</a:t>
                      </a:r>
                      <a:endParaRPr lang="pt-BR" sz="1400" dirty="0">
                        <a:latin typeface="Arial" pitchFamily="34" charset="0"/>
                        <a:cs typeface="Arial" pitchFamily="34" charset="0"/>
                      </a:endParaRPr>
                    </a:p>
                  </a:txBody>
                  <a:tcPr anchor="ctr"/>
                </a:tc>
              </a:tr>
              <a:tr h="7849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dirty="0" smtClean="0"/>
                        <a:t>TRANF. FINANCEIRASCAUCÕES/CONSIGNAÇÕES/CREDORES</a:t>
                      </a:r>
                      <a:r>
                        <a:rPr lang="pt-BR" baseline="0" dirty="0" smtClean="0"/>
                        <a:t> DIVERSOS</a:t>
                      </a:r>
                      <a:endParaRPr lang="pt-BR" dirty="0" smtClean="0"/>
                    </a:p>
                  </a:txBody>
                  <a:tcPr anchor="ctr"/>
                </a:tc>
                <a:tc>
                  <a:txBody>
                    <a:bodyPr/>
                    <a:lstStyle/>
                    <a:p>
                      <a:pPr algn="ctr"/>
                      <a:r>
                        <a:rPr lang="pt-BR" sz="1400" dirty="0" smtClean="0">
                          <a:latin typeface="Arial" pitchFamily="34" charset="0"/>
                          <a:cs typeface="Arial" pitchFamily="34" charset="0"/>
                        </a:rPr>
                        <a:t>489.538,70</a:t>
                      </a:r>
                      <a:endParaRPr lang="pt-BR" sz="1400" dirty="0">
                        <a:latin typeface="Arial" pitchFamily="34" charset="0"/>
                        <a:cs typeface="Arial" pitchFamily="34" charset="0"/>
                      </a:endParaRPr>
                    </a:p>
                  </a:txBody>
                  <a:tcPr anchor="ctr"/>
                </a:tc>
                <a:tc>
                  <a:txBody>
                    <a:bodyPr/>
                    <a:lstStyle/>
                    <a:p>
                      <a:pPr algn="ctr"/>
                      <a:r>
                        <a:rPr lang="pt-BR" sz="1400" dirty="0" smtClean="0">
                          <a:latin typeface="Arial" pitchFamily="34" charset="0"/>
                          <a:cs typeface="Arial" pitchFamily="34" charset="0"/>
                        </a:rPr>
                        <a:t>4.488.539,32</a:t>
                      </a:r>
                      <a:endParaRPr lang="pt-BR" sz="1400" dirty="0">
                        <a:latin typeface="Arial" pitchFamily="34" charset="0"/>
                        <a:cs typeface="Arial" pitchFamily="34" charset="0"/>
                      </a:endParaRPr>
                    </a:p>
                  </a:txBody>
                  <a:tcPr anchor="ctr"/>
                </a:tc>
                <a:tc>
                  <a:txBody>
                    <a:bodyPr/>
                    <a:lstStyle/>
                    <a:p>
                      <a:pPr algn="ctr"/>
                      <a:r>
                        <a:rPr lang="pt-BR" sz="1400" dirty="0" smtClean="0">
                          <a:latin typeface="Arial" pitchFamily="34" charset="0"/>
                          <a:cs typeface="Arial" pitchFamily="34" charset="0"/>
                        </a:rPr>
                        <a:t>4.866.561,40</a:t>
                      </a:r>
                      <a:endParaRPr lang="pt-BR" sz="1400" dirty="0">
                        <a:latin typeface="Arial" pitchFamily="34" charset="0"/>
                        <a:cs typeface="Arial" pitchFamily="34" charset="0"/>
                      </a:endParaRPr>
                    </a:p>
                  </a:txBody>
                  <a:tcPr anchor="ctr"/>
                </a:tc>
                <a:tc>
                  <a:txBody>
                    <a:bodyPr/>
                    <a:lstStyle/>
                    <a:p>
                      <a:pPr algn="ctr"/>
                      <a:r>
                        <a:rPr lang="pt-BR" sz="1400" dirty="0" smtClean="0">
                          <a:latin typeface="Arial" pitchFamily="34" charset="0"/>
                          <a:cs typeface="Arial" pitchFamily="34" charset="0"/>
                        </a:rPr>
                        <a:t>0,00</a:t>
                      </a:r>
                      <a:endParaRPr lang="pt-BR" sz="1400" dirty="0">
                        <a:latin typeface="Arial" pitchFamily="34" charset="0"/>
                        <a:cs typeface="Arial" pitchFamily="34" charset="0"/>
                      </a:endParaRPr>
                    </a:p>
                  </a:txBody>
                  <a:tcPr anchor="ctr"/>
                </a:tc>
                <a:tc>
                  <a:txBody>
                    <a:bodyPr/>
                    <a:lstStyle/>
                    <a:p>
                      <a:pPr algn="ctr"/>
                      <a:r>
                        <a:rPr lang="pt-BR" sz="1400" dirty="0" smtClean="0">
                          <a:latin typeface="Arial" pitchFamily="34" charset="0"/>
                          <a:cs typeface="Arial" pitchFamily="34" charset="0"/>
                        </a:rPr>
                        <a:t>111.516,62</a:t>
                      </a:r>
                      <a:endParaRPr lang="pt-BR" sz="1400" dirty="0">
                        <a:latin typeface="Arial" pitchFamily="34" charset="0"/>
                        <a:cs typeface="Arial" pitchFamily="34" charset="0"/>
                      </a:endParaRPr>
                    </a:p>
                  </a:txBody>
                  <a:tcPr anchor="ctr"/>
                </a:tc>
              </a:tr>
              <a:tr h="641949">
                <a:tc>
                  <a:txBody>
                    <a:bodyPr/>
                    <a:lstStyle/>
                    <a:p>
                      <a:pPr algn="ctr"/>
                      <a:r>
                        <a:rPr lang="pt-BR" sz="2000" b="1" dirty="0"/>
                        <a:t>TOTAL</a:t>
                      </a:r>
                    </a:p>
                  </a:txBody>
                  <a:tcPr anchor="ctr"/>
                </a:tc>
                <a:tc>
                  <a:txBody>
                    <a:bodyPr/>
                    <a:lstStyle/>
                    <a:p>
                      <a:pPr algn="ctr"/>
                      <a:r>
                        <a:rPr lang="pt-BR" sz="1400" b="1" dirty="0" smtClean="0">
                          <a:latin typeface="Arial" pitchFamily="34" charset="0"/>
                          <a:cs typeface="Arial" pitchFamily="34" charset="0"/>
                        </a:rPr>
                        <a:t>7.914.846,45</a:t>
                      </a:r>
                      <a:endParaRPr lang="pt-BR" sz="1400" b="1" dirty="0">
                        <a:latin typeface="Arial" pitchFamily="34" charset="0"/>
                        <a:cs typeface="Arial" pitchFamily="34" charset="0"/>
                      </a:endParaRPr>
                    </a:p>
                  </a:txBody>
                  <a:tcPr anchor="ctr"/>
                </a:tc>
                <a:tc>
                  <a:txBody>
                    <a:bodyPr/>
                    <a:lstStyle/>
                    <a:p>
                      <a:pPr algn="ctr"/>
                      <a:r>
                        <a:rPr lang="pt-BR" sz="1400" b="1" dirty="0" smtClean="0">
                          <a:latin typeface="Arial" pitchFamily="34" charset="0"/>
                          <a:cs typeface="Arial" pitchFamily="34" charset="0"/>
                        </a:rPr>
                        <a:t>8.103.592,95</a:t>
                      </a:r>
                      <a:endParaRPr lang="pt-BR" sz="1400" b="1" dirty="0">
                        <a:latin typeface="Arial" pitchFamily="34" charset="0"/>
                        <a:cs typeface="Arial" pitchFamily="34" charset="0"/>
                      </a:endParaRPr>
                    </a:p>
                  </a:txBody>
                  <a:tcPr anchor="ctr"/>
                </a:tc>
                <a:tc>
                  <a:txBody>
                    <a:bodyPr/>
                    <a:lstStyle/>
                    <a:p>
                      <a:pPr algn="ctr"/>
                      <a:r>
                        <a:rPr lang="pt-BR" sz="1400" b="1" dirty="0" smtClean="0">
                          <a:latin typeface="Arial" pitchFamily="34" charset="0"/>
                          <a:cs typeface="Arial" pitchFamily="34" charset="0"/>
                        </a:rPr>
                        <a:t>11.704.038,40</a:t>
                      </a:r>
                      <a:endParaRPr lang="pt-BR" sz="1400" b="1" dirty="0">
                        <a:latin typeface="Arial" pitchFamily="34" charset="0"/>
                        <a:cs typeface="Arial" pitchFamily="34" charset="0"/>
                      </a:endParaRPr>
                    </a:p>
                  </a:txBody>
                  <a:tcPr anchor="ctr"/>
                </a:tc>
                <a:tc>
                  <a:txBody>
                    <a:bodyPr/>
                    <a:lstStyle/>
                    <a:p>
                      <a:pPr algn="ctr"/>
                      <a:r>
                        <a:rPr lang="pt-BR" sz="1400" b="1" dirty="0" smtClean="0">
                          <a:latin typeface="Arial" pitchFamily="34" charset="0"/>
                          <a:cs typeface="Arial" pitchFamily="34" charset="0"/>
                        </a:rPr>
                        <a:t>23.723,09</a:t>
                      </a:r>
                      <a:endParaRPr lang="pt-BR" sz="1400" b="1" dirty="0">
                        <a:latin typeface="Arial" pitchFamily="34" charset="0"/>
                        <a:cs typeface="Arial" pitchFamily="34" charset="0"/>
                      </a:endParaRPr>
                    </a:p>
                  </a:txBody>
                  <a:tcPr anchor="ctr"/>
                </a:tc>
                <a:tc>
                  <a:txBody>
                    <a:bodyPr/>
                    <a:lstStyle/>
                    <a:p>
                      <a:pPr algn="ctr"/>
                      <a:r>
                        <a:rPr lang="pt-BR" sz="1400" b="1" dirty="0" smtClean="0">
                          <a:latin typeface="Arial" pitchFamily="34" charset="0"/>
                          <a:cs typeface="Arial" pitchFamily="34" charset="0"/>
                        </a:rPr>
                        <a:t>4.290.677,91</a:t>
                      </a:r>
                      <a:endParaRPr lang="pt-BR" sz="1400" b="1" dirty="0">
                        <a:latin typeface="Arial" pitchFamily="34" charset="0"/>
                        <a:cs typeface="Arial" pitchFamily="34" charset="0"/>
                      </a:endParaRPr>
                    </a:p>
                  </a:txBody>
                  <a:tcPr anchor="ctr"/>
                </a:tc>
                <a:extLst>
                  <a:ext uri="{0D108BD9-81ED-4DB2-BD59-A6C34878D82A}">
                    <a16:rowId xmlns:a16="http://schemas.microsoft.com/office/drawing/2014/main" xmlns="" val="10006"/>
                  </a:ext>
                </a:extLst>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DISPONIBILIDADE  DE CAIXA LÍQUIDA</a:t>
            </a:r>
            <a:endParaRPr lang="pt-BR" dirty="0"/>
          </a:p>
        </p:txBody>
      </p:sp>
      <p:graphicFrame>
        <p:nvGraphicFramePr>
          <p:cNvPr id="3" name="Tabela 2"/>
          <p:cNvGraphicFramePr>
            <a:graphicFrameLocks noGrp="1"/>
          </p:cNvGraphicFramePr>
          <p:nvPr/>
        </p:nvGraphicFramePr>
        <p:xfrm>
          <a:off x="357158" y="1428735"/>
          <a:ext cx="8358246" cy="5201574"/>
        </p:xfrm>
        <a:graphic>
          <a:graphicData uri="http://schemas.openxmlformats.org/drawingml/2006/table">
            <a:tbl>
              <a:tblPr/>
              <a:tblGrid>
                <a:gridCol w="1863225"/>
                <a:gridCol w="2163096"/>
                <a:gridCol w="1760083"/>
                <a:gridCol w="2571842"/>
              </a:tblGrid>
              <a:tr h="839836">
                <a:tc>
                  <a:txBody>
                    <a:bodyPr/>
                    <a:lstStyle/>
                    <a:p>
                      <a:pPr algn="ctr">
                        <a:lnSpc>
                          <a:spcPct val="115000"/>
                        </a:lnSpc>
                        <a:spcAft>
                          <a:spcPts val="0"/>
                        </a:spcAft>
                      </a:pPr>
                      <a:r>
                        <a:rPr lang="pt-BR" sz="1600" b="1" dirty="0">
                          <a:latin typeface="Calibri"/>
                          <a:ea typeface="Calibri"/>
                          <a:cs typeface="Times New Roman"/>
                        </a:rPr>
                        <a:t>TIPO DE RECURSO</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pPr>
                      <a:r>
                        <a:rPr lang="pt-BR" sz="1600" b="1" dirty="0">
                          <a:latin typeface="Calibri"/>
                          <a:ea typeface="Calibri"/>
                          <a:cs typeface="Times New Roman"/>
                        </a:rPr>
                        <a:t>DISPONIBILIDADE DE CAIXA BRUTA 31/12/2024</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pPr>
                      <a:r>
                        <a:rPr lang="pt-BR" sz="1600" b="1" dirty="0">
                          <a:latin typeface="Calibri"/>
                          <a:ea typeface="Calibri"/>
                          <a:cs typeface="Times New Roman"/>
                        </a:rPr>
                        <a:t>RESTOS A PAGAR</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pPr>
                      <a:r>
                        <a:rPr lang="pt-BR" sz="1600" b="1" dirty="0">
                          <a:latin typeface="Calibri"/>
                          <a:ea typeface="Calibri"/>
                          <a:cs typeface="Times New Roman"/>
                        </a:rPr>
                        <a:t>DISPONIBILIDADE DE CAIXA LÍQUIDA 31/12/2024</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816507">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RECURSOS PRÓPRIOS</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262.765,77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1.505.583,53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-1.242.817,76</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r>
              <a:tr h="816507">
                <a:tc>
                  <a:txBody>
                    <a:bodyPr/>
                    <a:lstStyle/>
                    <a:p>
                      <a:pPr algn="ctr">
                        <a:lnSpc>
                          <a:spcPct val="115000"/>
                        </a:lnSpc>
                        <a:spcAft>
                          <a:spcPts val="0"/>
                        </a:spcAft>
                      </a:pPr>
                      <a:endParaRPr lang="pt-BR" sz="1400">
                        <a:solidFill>
                          <a:schemeClr val="bg1"/>
                        </a:solidFill>
                        <a:latin typeface="Calibri"/>
                        <a:ea typeface="Calibri"/>
                        <a:cs typeface="Times New Roman"/>
                      </a:endParaRPr>
                    </a:p>
                    <a:p>
                      <a:pPr algn="ctr">
                        <a:lnSpc>
                          <a:spcPct val="115000"/>
                        </a:lnSpc>
                        <a:spcAft>
                          <a:spcPts val="0"/>
                        </a:spcAft>
                      </a:pPr>
                      <a:r>
                        <a:rPr lang="pt-BR" sz="1400" b="1">
                          <a:solidFill>
                            <a:schemeClr val="bg1"/>
                          </a:solidFill>
                          <a:latin typeface="Calibri"/>
                          <a:ea typeface="Calibri"/>
                          <a:cs typeface="Times New Roman"/>
                        </a:rPr>
                        <a:t>RECURSOS VINCULADOS</a:t>
                      </a:r>
                      <a:endParaRPr lang="pt-BR" sz="140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a:solidFill>
                          <a:schemeClr val="bg1"/>
                        </a:solidFill>
                        <a:latin typeface="Calibri"/>
                        <a:ea typeface="Calibri"/>
                        <a:cs typeface="Times New Roman"/>
                      </a:endParaRPr>
                    </a:p>
                    <a:p>
                      <a:pPr algn="ctr">
                        <a:lnSpc>
                          <a:spcPct val="115000"/>
                        </a:lnSpc>
                        <a:spcAft>
                          <a:spcPts val="0"/>
                        </a:spcAft>
                      </a:pPr>
                      <a:r>
                        <a:rPr lang="pt-BR" sz="1400">
                          <a:solidFill>
                            <a:schemeClr val="bg1"/>
                          </a:solidFill>
                          <a:latin typeface="Calibri"/>
                          <a:ea typeface="Calibri"/>
                          <a:cs typeface="Times New Roman"/>
                        </a:rPr>
                        <a:t>1.903.579,71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2.725.488,74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-821.909,03</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536562">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TOTAL</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2.166.345,48</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4.231.072,27</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 </a:t>
                      </a:r>
                      <a:r>
                        <a:rPr lang="pt-BR" sz="1400" b="1" dirty="0" smtClean="0">
                          <a:solidFill>
                            <a:schemeClr val="bg1"/>
                          </a:solidFill>
                          <a:latin typeface="Calibri"/>
                          <a:ea typeface="Calibri"/>
                          <a:cs typeface="Times New Roman"/>
                        </a:rPr>
                        <a:t>2.064.726,79 *</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r>
              <a:tr h="1547109">
                <a:tc gridSpan="4">
                  <a:txBody>
                    <a:bodyPr/>
                    <a:lstStyle/>
                    <a:p>
                      <a:pPr algn="ctr">
                        <a:lnSpc>
                          <a:spcPct val="115000"/>
                        </a:lnSpc>
                        <a:spcAft>
                          <a:spcPts val="0"/>
                        </a:spcAft>
                      </a:pPr>
                      <a:endParaRPr lang="pt-BR" sz="1100" dirty="0" smtClean="0">
                        <a:solidFill>
                          <a:schemeClr val="bg1"/>
                        </a:solidFill>
                        <a:latin typeface="Calibri"/>
                        <a:ea typeface="Calibri"/>
                        <a:cs typeface="Times New Roman"/>
                      </a:endParaRPr>
                    </a:p>
                    <a:p>
                      <a:pPr marL="0" marR="0" indent="0" algn="just" defTabSz="914400" rtl="0" eaLnBrk="1" fontAlgn="auto" latinLnBrk="0" hangingPunct="1">
                        <a:lnSpc>
                          <a:spcPct val="115000"/>
                        </a:lnSpc>
                        <a:spcBef>
                          <a:spcPts val="0"/>
                        </a:spcBef>
                        <a:spcAft>
                          <a:spcPts val="0"/>
                        </a:spcAft>
                        <a:buClrTx/>
                        <a:buSzTx/>
                        <a:buFontTx/>
                        <a:buNone/>
                        <a:tabLst/>
                        <a:defRPr/>
                      </a:pPr>
                      <a:r>
                        <a:rPr kumimoji="0" lang="pt-BR" sz="1200" kern="1200" dirty="0" smtClean="0">
                          <a:solidFill>
                            <a:schemeClr val="bg1"/>
                          </a:solidFill>
                          <a:latin typeface="+mn-lt"/>
                          <a:ea typeface="+mn-ea"/>
                          <a:cs typeface="+mn-cs"/>
                        </a:rPr>
                        <a:t>O relatório mostra que após deduzir da disponibilidade de caixa bruta ( saldo nas contas bancárias)  os Restos a Pagar inscritos no exercício de 2024, juntamente com Restos a Pagar inscritos em exercícios anteriores, apurou-se um resultado negativo de  </a:t>
                      </a:r>
                      <a:r>
                        <a:rPr kumimoji="0" lang="pt-BR" sz="1200" b="1" kern="1200" dirty="0" smtClean="0">
                          <a:solidFill>
                            <a:schemeClr val="bg1"/>
                          </a:solidFill>
                          <a:latin typeface="+mn-lt"/>
                          <a:ea typeface="+mn-ea"/>
                          <a:cs typeface="+mn-cs"/>
                        </a:rPr>
                        <a:t>- R$ 2.064.726,79</a:t>
                      </a:r>
                      <a:r>
                        <a:rPr kumimoji="0" lang="pt-BR" sz="1200" kern="1200" dirty="0" smtClean="0">
                          <a:solidFill>
                            <a:schemeClr val="bg1"/>
                          </a:solidFill>
                          <a:latin typeface="+mn-lt"/>
                          <a:ea typeface="+mn-ea"/>
                          <a:cs typeface="+mn-cs"/>
                        </a:rPr>
                        <a:t>, evidenciando que  a disponibilidade de caixa foi insuficiente para cobrir as despesas deixadas como Restos a Pagar.</a:t>
                      </a:r>
                    </a:p>
                    <a:p>
                      <a:pPr marL="0" marR="0" indent="0" algn="ctr" defTabSz="914400" rtl="0" eaLnBrk="1" fontAlgn="auto" latinLnBrk="0" hangingPunct="1">
                        <a:lnSpc>
                          <a:spcPct val="115000"/>
                        </a:lnSpc>
                        <a:spcBef>
                          <a:spcPts val="0"/>
                        </a:spcBef>
                        <a:spcAft>
                          <a:spcPts val="0"/>
                        </a:spcAft>
                        <a:buClrTx/>
                        <a:buSzTx/>
                        <a:buFontTx/>
                        <a:buNone/>
                        <a:tabLst/>
                        <a:defRPr/>
                      </a:pPr>
                      <a:endParaRPr kumimoji="0" lang="pt-BR" sz="1200" kern="1200" dirty="0" smtClean="0">
                        <a:solidFill>
                          <a:schemeClr val="bg1"/>
                        </a:solidFill>
                        <a:latin typeface="+mn-lt"/>
                        <a:ea typeface="+mn-ea"/>
                        <a:cs typeface="+mn-cs"/>
                      </a:endParaRPr>
                    </a:p>
                    <a:p>
                      <a:pPr marL="0" marR="0" indent="0" algn="ctr" defTabSz="914400" rtl="0" eaLnBrk="1" fontAlgn="auto" latinLnBrk="0" hangingPunct="1">
                        <a:lnSpc>
                          <a:spcPct val="115000"/>
                        </a:lnSpc>
                        <a:spcBef>
                          <a:spcPts val="0"/>
                        </a:spcBef>
                        <a:spcAft>
                          <a:spcPts val="0"/>
                        </a:spcAft>
                        <a:buClrTx/>
                        <a:buSzTx/>
                        <a:buFontTx/>
                        <a:buNone/>
                        <a:tabLst/>
                        <a:defRPr/>
                      </a:pPr>
                      <a:r>
                        <a:rPr kumimoji="0" lang="pt-BR" sz="1100" kern="1200" dirty="0" smtClean="0">
                          <a:solidFill>
                            <a:schemeClr val="bg1"/>
                          </a:solidFill>
                          <a:latin typeface="+mn-lt"/>
                          <a:ea typeface="+mn-ea"/>
                          <a:cs typeface="+mn-cs"/>
                        </a:rPr>
                        <a:t>*(LRF) Art. </a:t>
                      </a:r>
                      <a:r>
                        <a:rPr kumimoji="0" lang="pt-BR" sz="1000" kern="1200" dirty="0" smtClean="0">
                          <a:solidFill>
                            <a:schemeClr val="bg1"/>
                          </a:solidFill>
                          <a:latin typeface="+mn-lt"/>
                          <a:ea typeface="+mn-ea"/>
                          <a:cs typeface="+mn-cs"/>
                        </a:rPr>
                        <a:t>42. É vedado ao titular de Poder ou órgão referido no art. 20, nos últimos dois quadrimestres do seu mandato, contrair obrigação de despesa que não possa ser cumprida integralmente dentro dele, ou que tenha parcelas a serem pagas no exercício seguinte sem que haja suficiente disponibilidade de caixa para este efeito.  </a:t>
                      </a:r>
                    </a:p>
                    <a:p>
                      <a:pPr marL="0" marR="0" indent="0" algn="ctr" defTabSz="914400" rtl="0" eaLnBrk="1" fontAlgn="auto" latinLnBrk="0" hangingPunct="1">
                        <a:lnSpc>
                          <a:spcPct val="115000"/>
                        </a:lnSpc>
                        <a:spcBef>
                          <a:spcPts val="0"/>
                        </a:spcBef>
                        <a:spcAft>
                          <a:spcPts val="0"/>
                        </a:spcAft>
                        <a:buClrTx/>
                        <a:buSzTx/>
                        <a:buFontTx/>
                        <a:buNone/>
                        <a:tabLst/>
                        <a:defRPr/>
                      </a:pPr>
                      <a:endParaRPr kumimoji="0" lang="pt-BR" sz="1200" kern="1200" dirty="0" smtClean="0">
                        <a:solidFill>
                          <a:schemeClr val="bg1"/>
                        </a:solidFill>
                        <a:latin typeface="+mn-lt"/>
                        <a:ea typeface="+mn-ea"/>
                        <a:cs typeface="+mn-cs"/>
                      </a:endParaRPr>
                    </a:p>
                    <a:p>
                      <a:pPr algn="ctr">
                        <a:lnSpc>
                          <a:spcPct val="115000"/>
                        </a:lnSpc>
                        <a:spcAft>
                          <a:spcPts val="0"/>
                        </a:spcAft>
                      </a:pPr>
                      <a:endParaRPr lang="pt-BR" sz="11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457200" y="2214553"/>
            <a:ext cx="8229600" cy="1214447"/>
          </a:xfrm>
        </p:spPr>
        <p:txBody>
          <a:bodyPr/>
          <a:lstStyle/>
          <a:p>
            <a:pPr>
              <a:buNone/>
            </a:pPr>
            <a:endParaRPr lang="pt-BR" dirty="0"/>
          </a:p>
        </p:txBody>
      </p:sp>
      <p:sp>
        <p:nvSpPr>
          <p:cNvPr id="2" name="Título 1"/>
          <p:cNvSpPr>
            <a:spLocks noGrp="1"/>
          </p:cNvSpPr>
          <p:nvPr>
            <p:ph type="title"/>
          </p:nvPr>
        </p:nvSpPr>
        <p:spPr>
          <a:xfrm>
            <a:off x="457200" y="142852"/>
            <a:ext cx="8229600" cy="928694"/>
          </a:xfrm>
        </p:spPr>
        <p:txBody>
          <a:bodyPr>
            <a:normAutofit/>
          </a:bodyPr>
          <a:lstStyle/>
          <a:p>
            <a:r>
              <a:rPr lang="pt-BR" b="1" dirty="0"/>
              <a:t>DÍVIDA FUNDADA</a:t>
            </a:r>
          </a:p>
        </p:txBody>
      </p:sp>
      <p:graphicFrame>
        <p:nvGraphicFramePr>
          <p:cNvPr id="8" name="Espaço Reservado para Conteúdo 3"/>
          <p:cNvGraphicFramePr>
            <a:graphicFrameLocks/>
          </p:cNvGraphicFramePr>
          <p:nvPr>
            <p:extLst>
              <p:ext uri="{D42A27DB-BD31-4B8C-83A1-F6EECF244321}">
                <p14:modId xmlns="" xmlns:p14="http://schemas.microsoft.com/office/powerpoint/2010/main" val="4176522205"/>
              </p:ext>
            </p:extLst>
          </p:nvPr>
        </p:nvGraphicFramePr>
        <p:xfrm>
          <a:off x="500034" y="1857364"/>
          <a:ext cx="8215371" cy="3564128"/>
        </p:xfrm>
        <a:graphic>
          <a:graphicData uri="http://schemas.openxmlformats.org/drawingml/2006/table">
            <a:tbl>
              <a:tblPr firstRow="1" bandRow="1">
                <a:tableStyleId>{5C22544A-7EE6-4342-B048-85BDC9FD1C3A}</a:tableStyleId>
              </a:tblPr>
              <a:tblGrid>
                <a:gridCol w="2143140">
                  <a:extLst>
                    <a:ext uri="{9D8B030D-6E8A-4147-A177-3AD203B41FA5}">
                      <a16:colId xmlns:a16="http://schemas.microsoft.com/office/drawing/2014/main" xmlns="" val="20000"/>
                    </a:ext>
                  </a:extLst>
                </a:gridCol>
                <a:gridCol w="2216036">
                  <a:extLst>
                    <a:ext uri="{9D8B030D-6E8A-4147-A177-3AD203B41FA5}">
                      <a16:colId xmlns:a16="http://schemas.microsoft.com/office/drawing/2014/main" xmlns="" val="20001"/>
                    </a:ext>
                  </a:extLst>
                </a:gridCol>
                <a:gridCol w="2141682"/>
                <a:gridCol w="1714513">
                  <a:extLst>
                    <a:ext uri="{9D8B030D-6E8A-4147-A177-3AD203B41FA5}">
                      <a16:colId xmlns:a16="http://schemas.microsoft.com/office/drawing/2014/main" xmlns="" val="20004"/>
                    </a:ext>
                  </a:extLst>
                </a:gridCol>
              </a:tblGrid>
              <a:tr h="959474">
                <a:tc>
                  <a:txBody>
                    <a:bodyPr/>
                    <a:lstStyle/>
                    <a:p>
                      <a:pPr algn="ctr"/>
                      <a:r>
                        <a:rPr lang="pt-BR" sz="2000" dirty="0"/>
                        <a:t>Descrição</a:t>
                      </a:r>
                    </a:p>
                  </a:txBody>
                  <a:tcPr anchor="ctr"/>
                </a:tc>
                <a:tc>
                  <a:txBody>
                    <a:bodyPr/>
                    <a:lstStyle/>
                    <a:p>
                      <a:pPr algn="ctr"/>
                      <a:r>
                        <a:rPr lang="pt-BR" sz="2000" dirty="0"/>
                        <a:t>SALDO EM </a:t>
                      </a:r>
                      <a:r>
                        <a:rPr lang="pt-BR" sz="2000" dirty="0" smtClean="0"/>
                        <a:t>31/12/23</a:t>
                      </a:r>
                      <a:endParaRPr lang="pt-BR" sz="2000" dirty="0"/>
                    </a:p>
                  </a:txBody>
                  <a:tcPr anchor="ctr"/>
                </a:tc>
                <a:tc>
                  <a:txBody>
                    <a:bodyPr/>
                    <a:lstStyle/>
                    <a:p>
                      <a:pPr algn="ctr"/>
                      <a:r>
                        <a:rPr lang="pt-BR" sz="2000" dirty="0" smtClean="0"/>
                        <a:t>AMORTIZAÇÃO</a:t>
                      </a:r>
                      <a:endParaRPr lang="pt-BR" sz="2000" dirty="0"/>
                    </a:p>
                  </a:txBody>
                  <a:tcPr anchor="ctr"/>
                </a:tc>
                <a:tc>
                  <a:txBody>
                    <a:bodyPr/>
                    <a:lstStyle/>
                    <a:p>
                      <a:pPr algn="ctr"/>
                      <a:r>
                        <a:rPr lang="pt-BR" sz="2000" dirty="0"/>
                        <a:t>Saldo em  </a:t>
                      </a:r>
                      <a:r>
                        <a:rPr lang="pt-BR" sz="2000" dirty="0" smtClean="0"/>
                        <a:t>31/12/2024</a:t>
                      </a:r>
                      <a:endParaRPr lang="pt-BR" sz="2000" dirty="0"/>
                    </a:p>
                  </a:txBody>
                  <a:tcPr anchor="ctr"/>
                </a:tc>
                <a:extLst>
                  <a:ext uri="{0D108BD9-81ED-4DB2-BD59-A6C34878D82A}">
                    <a16:rowId xmlns:a16="http://schemas.microsoft.com/office/drawing/2014/main" xmlns="" val="10000"/>
                  </a:ext>
                </a:extLst>
              </a:tr>
              <a:tr h="372931">
                <a:tc>
                  <a:txBody>
                    <a:bodyPr/>
                    <a:lstStyle/>
                    <a:p>
                      <a:pPr algn="ctr"/>
                      <a:r>
                        <a:rPr kumimoji="0" lang="pt-BR" sz="1800" kern="1200" baseline="0" dirty="0" smtClean="0">
                          <a:solidFill>
                            <a:schemeClr val="dk1"/>
                          </a:solidFill>
                          <a:latin typeface="+mn-lt"/>
                          <a:ea typeface="+mn-ea"/>
                          <a:cs typeface="+mn-cs"/>
                        </a:rPr>
                        <a:t>PARCELAMENTO INSS</a:t>
                      </a:r>
                      <a:endParaRPr lang="pt-BR" dirty="0"/>
                    </a:p>
                  </a:txBody>
                  <a:tcPr anchor="ctr"/>
                </a:tc>
                <a:tc>
                  <a:txBody>
                    <a:bodyPr/>
                    <a:lstStyle/>
                    <a:p>
                      <a:pPr algn="ctr"/>
                      <a:r>
                        <a:rPr kumimoji="0" lang="pt-BR" sz="1800" kern="1200" baseline="0" dirty="0" smtClean="0">
                          <a:solidFill>
                            <a:schemeClr val="dk1"/>
                          </a:solidFill>
                          <a:latin typeface="Arial" pitchFamily="34" charset="0"/>
                          <a:ea typeface="+mn-ea"/>
                          <a:cs typeface="Arial" pitchFamily="34" charset="0"/>
                        </a:rPr>
                        <a:t>2.092.953,32</a:t>
                      </a:r>
                      <a:endParaRPr lang="pt-BR" dirty="0">
                        <a:latin typeface="Arial" pitchFamily="34" charset="0"/>
                        <a:cs typeface="Arial" pitchFamily="34" charset="0"/>
                      </a:endParaRPr>
                    </a:p>
                  </a:txBody>
                  <a:tcPr anchor="ctr"/>
                </a:tc>
                <a:tc>
                  <a:txBody>
                    <a:bodyPr/>
                    <a:lstStyle/>
                    <a:p>
                      <a:pPr algn="ctr"/>
                      <a:r>
                        <a:rPr lang="pt-BR" dirty="0" smtClean="0">
                          <a:latin typeface="Arial" pitchFamily="34" charset="0"/>
                          <a:cs typeface="Arial" pitchFamily="34" charset="0"/>
                        </a:rPr>
                        <a:t>728.175,16</a:t>
                      </a:r>
                      <a:endParaRPr lang="pt-BR" dirty="0">
                        <a:latin typeface="Arial" pitchFamily="34" charset="0"/>
                        <a:cs typeface="Arial" pitchFamily="34" charset="0"/>
                      </a:endParaRPr>
                    </a:p>
                  </a:txBody>
                  <a:tcPr anchor="ctr"/>
                </a:tc>
                <a:tc>
                  <a:txBody>
                    <a:bodyPr/>
                    <a:lstStyle/>
                    <a:p>
                      <a:pPr algn="ctr"/>
                      <a:r>
                        <a:rPr kumimoji="0" lang="pt-BR" sz="1800" kern="1200" baseline="0" dirty="0" smtClean="0">
                          <a:solidFill>
                            <a:schemeClr val="dk1"/>
                          </a:solidFill>
                          <a:latin typeface="Arial" pitchFamily="34" charset="0"/>
                          <a:ea typeface="+mn-ea"/>
                          <a:cs typeface="Arial" pitchFamily="34" charset="0"/>
                        </a:rPr>
                        <a:t>1.364.778,16</a:t>
                      </a:r>
                      <a:endParaRPr lang="pt-BR" dirty="0">
                        <a:latin typeface="Arial" pitchFamily="34" charset="0"/>
                        <a:cs typeface="Arial" pitchFamily="34" charset="0"/>
                      </a:endParaRPr>
                    </a:p>
                  </a:txBody>
                  <a:tcPr anchor="ctr"/>
                </a:tc>
                <a:extLst>
                  <a:ext uri="{0D108BD9-81ED-4DB2-BD59-A6C34878D82A}">
                    <a16:rowId xmlns:a16="http://schemas.microsoft.com/office/drawing/2014/main" xmlns="" val="925101366"/>
                  </a:ext>
                </a:extLst>
              </a:tr>
              <a:tr h="372931">
                <a:tc>
                  <a:txBody>
                    <a:bodyPr/>
                    <a:lstStyle/>
                    <a:p>
                      <a:pPr algn="ctr"/>
                      <a:r>
                        <a:rPr kumimoji="0" lang="pt-BR" sz="1800" kern="1200" baseline="0" dirty="0" smtClean="0">
                          <a:solidFill>
                            <a:schemeClr val="dk1"/>
                          </a:solidFill>
                          <a:latin typeface="+mn-lt"/>
                          <a:ea typeface="+mn-ea"/>
                          <a:cs typeface="+mn-cs"/>
                        </a:rPr>
                        <a:t>FINANCIAMENTO FINASA</a:t>
                      </a:r>
                    </a:p>
                    <a:p>
                      <a:pPr algn="ctr"/>
                      <a:r>
                        <a:rPr kumimoji="0" lang="pt-BR" sz="1800" kern="1200" baseline="0" dirty="0" err="1" smtClean="0">
                          <a:solidFill>
                            <a:schemeClr val="dk1"/>
                          </a:solidFill>
                          <a:latin typeface="+mn-lt"/>
                          <a:ea typeface="+mn-ea"/>
                          <a:cs typeface="+mn-cs"/>
                        </a:rPr>
                        <a:t>C.E.</a:t>
                      </a:r>
                      <a:r>
                        <a:rPr kumimoji="0" lang="pt-BR" sz="1800" kern="1200" baseline="0" dirty="0" smtClean="0">
                          <a:solidFill>
                            <a:schemeClr val="dk1"/>
                          </a:solidFill>
                          <a:latin typeface="+mn-lt"/>
                          <a:ea typeface="+mn-ea"/>
                          <a:cs typeface="+mn-cs"/>
                        </a:rPr>
                        <a:t>F</a:t>
                      </a:r>
                      <a:endParaRPr lang="pt-BR" dirty="0"/>
                    </a:p>
                  </a:txBody>
                  <a:tcPr anchor="ctr"/>
                </a:tc>
                <a:tc>
                  <a:txBody>
                    <a:bodyPr/>
                    <a:lstStyle/>
                    <a:p>
                      <a:pPr algn="ctr"/>
                      <a:r>
                        <a:rPr kumimoji="0" lang="pt-BR" sz="1800" kern="1200" baseline="0" dirty="0" smtClean="0">
                          <a:solidFill>
                            <a:schemeClr val="dk1"/>
                          </a:solidFill>
                          <a:latin typeface="Arial" pitchFamily="34" charset="0"/>
                          <a:ea typeface="+mn-ea"/>
                          <a:cs typeface="Arial" pitchFamily="34" charset="0"/>
                        </a:rPr>
                        <a:t>483.333,38</a:t>
                      </a:r>
                      <a:endParaRPr lang="pt-BR" dirty="0">
                        <a:latin typeface="Arial" pitchFamily="34" charset="0"/>
                        <a:cs typeface="Arial" pitchFamily="34" charset="0"/>
                      </a:endParaRPr>
                    </a:p>
                  </a:txBody>
                  <a:tcPr anchor="ctr"/>
                </a:tc>
                <a:tc>
                  <a:txBody>
                    <a:bodyPr/>
                    <a:lstStyle/>
                    <a:p>
                      <a:pPr algn="ctr"/>
                      <a:r>
                        <a:rPr lang="pt-BR" dirty="0" smtClean="0">
                          <a:latin typeface="Arial" pitchFamily="34" charset="0"/>
                          <a:cs typeface="Arial" pitchFamily="34" charset="0"/>
                        </a:rPr>
                        <a:t>105.343,06</a:t>
                      </a:r>
                      <a:endParaRPr lang="pt-BR" dirty="0">
                        <a:latin typeface="Arial" pitchFamily="34" charset="0"/>
                        <a:cs typeface="Arial" pitchFamily="34" charset="0"/>
                      </a:endParaRPr>
                    </a:p>
                  </a:txBody>
                  <a:tcPr anchor="ctr"/>
                </a:tc>
                <a:tc>
                  <a:txBody>
                    <a:bodyPr/>
                    <a:lstStyle/>
                    <a:p>
                      <a:pPr algn="ctr"/>
                      <a:r>
                        <a:rPr kumimoji="0" lang="pt-BR" sz="1800" kern="1200" baseline="0" dirty="0" smtClean="0">
                          <a:solidFill>
                            <a:schemeClr val="dk1"/>
                          </a:solidFill>
                          <a:latin typeface="Arial" pitchFamily="34" charset="0"/>
                          <a:ea typeface="+mn-ea"/>
                          <a:cs typeface="Arial" pitchFamily="34" charset="0"/>
                        </a:rPr>
                        <a:t>377.990,32</a:t>
                      </a:r>
                      <a:endParaRPr lang="pt-BR" dirty="0">
                        <a:latin typeface="Arial" pitchFamily="34" charset="0"/>
                        <a:cs typeface="Arial" pitchFamily="34" charset="0"/>
                      </a:endParaRPr>
                    </a:p>
                  </a:txBody>
                  <a:tcPr anchor="ctr"/>
                </a:tc>
                <a:extLst>
                  <a:ext uri="{0D108BD9-81ED-4DB2-BD59-A6C34878D82A}">
                    <a16:rowId xmlns:a16="http://schemas.microsoft.com/office/drawing/2014/main" xmlns="" val="3872292143"/>
                  </a:ext>
                </a:extLst>
              </a:tr>
              <a:tr h="1050174">
                <a:tc>
                  <a:txBody>
                    <a:bodyPr/>
                    <a:lstStyle/>
                    <a:p>
                      <a:pPr algn="ctr"/>
                      <a:r>
                        <a:rPr lang="pt-BR" sz="2000" b="1" dirty="0"/>
                        <a:t>TOTAL</a:t>
                      </a:r>
                    </a:p>
                  </a:txBody>
                  <a:tcPr anchor="ctr"/>
                </a:tc>
                <a:tc>
                  <a:txBody>
                    <a:bodyPr/>
                    <a:lstStyle/>
                    <a:p>
                      <a:pPr algn="ctr"/>
                      <a:r>
                        <a:rPr lang="pt-BR" sz="2000" b="1" dirty="0" smtClean="0">
                          <a:latin typeface="Arial" pitchFamily="34" charset="0"/>
                          <a:cs typeface="Arial" pitchFamily="34" charset="0"/>
                        </a:rPr>
                        <a:t>2.576.286,70</a:t>
                      </a:r>
                      <a:endParaRPr lang="pt-BR" sz="2000" b="1" dirty="0">
                        <a:latin typeface="Arial" pitchFamily="34" charset="0"/>
                        <a:cs typeface="Arial" pitchFamily="34" charset="0"/>
                      </a:endParaRPr>
                    </a:p>
                  </a:txBody>
                  <a:tcPr anchor="ctr"/>
                </a:tc>
                <a:tc>
                  <a:txBody>
                    <a:bodyPr/>
                    <a:lstStyle/>
                    <a:p>
                      <a:pPr algn="ctr"/>
                      <a:r>
                        <a:rPr lang="pt-BR" sz="2000" b="1" dirty="0" smtClean="0">
                          <a:latin typeface="Arial" pitchFamily="34" charset="0"/>
                          <a:cs typeface="Arial" pitchFamily="34" charset="0"/>
                        </a:rPr>
                        <a:t>833.518,22</a:t>
                      </a:r>
                      <a:endParaRPr lang="pt-BR" sz="2000" b="1" dirty="0">
                        <a:latin typeface="Arial" pitchFamily="34" charset="0"/>
                        <a:cs typeface="Arial" pitchFamily="34" charset="0"/>
                      </a:endParaRPr>
                    </a:p>
                  </a:txBody>
                  <a:tcPr anchor="ctr"/>
                </a:tc>
                <a:tc>
                  <a:txBody>
                    <a:bodyPr/>
                    <a:lstStyle/>
                    <a:p>
                      <a:pPr algn="ctr"/>
                      <a:r>
                        <a:rPr lang="pt-BR" sz="2000" b="1" dirty="0" smtClean="0">
                          <a:latin typeface="Arial" pitchFamily="34" charset="0"/>
                          <a:cs typeface="Arial" pitchFamily="34" charset="0"/>
                        </a:rPr>
                        <a:t>1.742.768,48</a:t>
                      </a:r>
                      <a:endParaRPr lang="pt-BR" sz="2000" b="1" dirty="0">
                        <a:latin typeface="Arial" pitchFamily="34" charset="0"/>
                        <a:cs typeface="Arial" pitchFamily="34" charset="0"/>
                      </a:endParaRPr>
                    </a:p>
                  </a:txBody>
                  <a:tcPr anchor="ctr"/>
                </a:tc>
                <a:extLst>
                  <a:ext uri="{0D108BD9-81ED-4DB2-BD59-A6C34878D82A}">
                    <a16:rowId xmlns:a16="http://schemas.microsoft.com/office/drawing/2014/main" xmlns="" val="10006"/>
                  </a:ext>
                </a:extLst>
              </a:tr>
            </a:tbl>
          </a:graphicData>
        </a:graphic>
      </p:graphicFrame>
    </p:spTree>
    <p:extLst>
      <p:ext uri="{BB962C8B-B14F-4D97-AF65-F5344CB8AC3E}">
        <p14:creationId xmlns="" xmlns:p14="http://schemas.microsoft.com/office/powerpoint/2010/main" val="3652709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b="1" dirty="0">
                <a:solidFill>
                  <a:schemeClr val="tx1"/>
                </a:solidFill>
                <a:latin typeface="Arial" pitchFamily="34" charset="0"/>
                <a:cs typeface="Arial" pitchFamily="34" charset="0"/>
              </a:rPr>
              <a:t>LIMITES</a:t>
            </a:r>
          </a:p>
        </p:txBody>
      </p:sp>
      <p:sp>
        <p:nvSpPr>
          <p:cNvPr id="2" name="Título 1"/>
          <p:cNvSpPr>
            <a:spLocks noGrp="1"/>
          </p:cNvSpPr>
          <p:nvPr>
            <p:ph type="ctrTitle"/>
          </p:nvPr>
        </p:nvSpPr>
        <p:spPr/>
        <p:txBody>
          <a:bodyPr>
            <a:normAutofit/>
          </a:bodyPr>
          <a:lstStyle/>
          <a:p>
            <a:r>
              <a:rPr lang="pt-BR" b="1" dirty="0">
                <a:latin typeface="Arial" pitchFamily="34" charset="0"/>
                <a:cs typeface="Arial" pitchFamily="34" charset="0"/>
              </a:rPr>
              <a:t>AUDIÊNCIA PÚBLICA</a:t>
            </a:r>
            <a:br>
              <a:rPr lang="pt-BR" b="1" dirty="0">
                <a:latin typeface="Arial" pitchFamily="34" charset="0"/>
                <a:cs typeface="Arial" pitchFamily="34" charset="0"/>
              </a:rPr>
            </a:br>
            <a:r>
              <a:rPr lang="pt-BR" b="1" dirty="0" smtClean="0">
                <a:latin typeface="Arial" pitchFamily="34" charset="0"/>
                <a:cs typeface="Arial" pitchFamily="34" charset="0"/>
              </a:rPr>
              <a:t>3º </a:t>
            </a:r>
            <a:r>
              <a:rPr lang="pt-BR" b="1" dirty="0">
                <a:latin typeface="Arial" pitchFamily="34" charset="0"/>
                <a:cs typeface="Arial" pitchFamily="34" charset="0"/>
              </a:rPr>
              <a:t>QUADRIMESTRE - </a:t>
            </a:r>
            <a:r>
              <a:rPr lang="pt-BR" b="1" dirty="0" smtClean="0">
                <a:latin typeface="Arial" pitchFamily="34" charset="0"/>
                <a:cs typeface="Arial" pitchFamily="34" charset="0"/>
              </a:rPr>
              <a:t>2024</a:t>
            </a:r>
            <a:endParaRPr lang="pt-BR" b="1"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7002</TotalTime>
  <Words>557</Words>
  <Application>Microsoft Office PowerPoint</Application>
  <PresentationFormat>Apresentação na tela (4:3)</PresentationFormat>
  <Paragraphs>233</Paragraphs>
  <Slides>14</Slides>
  <Notes>0</Notes>
  <HiddenSlides>0</HiddenSlides>
  <MMClips>0</MMClips>
  <ScaleCrop>false</ScaleCrop>
  <HeadingPairs>
    <vt:vector size="4" baseType="variant">
      <vt:variant>
        <vt:lpstr>Tema</vt:lpstr>
      </vt:variant>
      <vt:variant>
        <vt:i4>1</vt:i4>
      </vt:variant>
      <vt:variant>
        <vt:lpstr>Títulos de slides</vt:lpstr>
      </vt:variant>
      <vt:variant>
        <vt:i4>14</vt:i4>
      </vt:variant>
    </vt:vector>
  </HeadingPairs>
  <TitlesOfParts>
    <vt:vector size="15" baseType="lpstr">
      <vt:lpstr>Papel</vt:lpstr>
      <vt:lpstr>AUDIÊNCIA PÚBLICA 3º QUADRIMESTRE – 2024  PREFEITURA MUNICIPAL DE  SANTO ANTONIO  DA ALEGRIA   ESTADO DE SÃO PAULO</vt:lpstr>
      <vt:lpstr>AUDIÊNCIA PÚBLICA - 3º QUADRIMESTRE - 2024</vt:lpstr>
      <vt:lpstr>METAS ARRECADAÇÃO – JAN A DEZ</vt:lpstr>
      <vt:lpstr>DESPESAS EMPENHADAS – JAN A DEZ</vt:lpstr>
      <vt:lpstr>AUDIÊNCIA PÚBLICA 3º QUADRIMESTRE - 2024</vt:lpstr>
      <vt:lpstr>DÍVIDA FLUTUANTE</vt:lpstr>
      <vt:lpstr>DISPONIBILIDADE  DE CAIXA LÍQUIDA</vt:lpstr>
      <vt:lpstr>DÍVIDA FUNDADA</vt:lpstr>
      <vt:lpstr>AUDIÊNCIA PÚBLICA 3º QUADRIMESTRE - 2024</vt:lpstr>
      <vt:lpstr>GASTOS COM PESSOAL  EXECUTIVO</vt:lpstr>
      <vt:lpstr>SAÚDE</vt:lpstr>
      <vt:lpstr>ENSINO</vt:lpstr>
      <vt:lpstr>FUNDEB</vt:lpstr>
      <vt:lpstr>  AUDIÊNCIA PÚBLICA  3º QUADRIMESTRE - 2024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AUDIÊNCIA PÚBLICA 3º QUADRIMESTRE</dc:title>
  <dc:creator>Leonardo</dc:creator>
  <cp:lastModifiedBy>PMSAA</cp:lastModifiedBy>
  <cp:revision>420</cp:revision>
  <cp:lastPrinted>2016-05-31T12:42:00Z</cp:lastPrinted>
  <dcterms:created xsi:type="dcterms:W3CDTF">2014-02-23T13:20:53Z</dcterms:created>
  <dcterms:modified xsi:type="dcterms:W3CDTF">2025-02-24T16:45:04Z</dcterms:modified>
</cp:coreProperties>
</file>